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65" r:id="rId5"/>
    <p:sldId id="895" r:id="rId6"/>
    <p:sldId id="898" r:id="rId7"/>
    <p:sldId id="910" r:id="rId8"/>
    <p:sldId id="933" r:id="rId9"/>
    <p:sldId id="934" r:id="rId10"/>
    <p:sldId id="937" r:id="rId11"/>
    <p:sldId id="923" r:id="rId12"/>
    <p:sldId id="927" r:id="rId13"/>
    <p:sldId id="936" r:id="rId14"/>
    <p:sldId id="940" r:id="rId15"/>
    <p:sldId id="943" r:id="rId16"/>
    <p:sldId id="942" r:id="rId17"/>
    <p:sldId id="941" r:id="rId18"/>
    <p:sldId id="935" r:id="rId19"/>
    <p:sldId id="938" r:id="rId20"/>
    <p:sldId id="944" r:id="rId21"/>
    <p:sldId id="945" r:id="rId22"/>
    <p:sldId id="946" r:id="rId23"/>
    <p:sldId id="922" r:id="rId24"/>
    <p:sldId id="928" r:id="rId25"/>
    <p:sldId id="929" r:id="rId26"/>
    <p:sldId id="930" r:id="rId27"/>
    <p:sldId id="947" r:id="rId28"/>
    <p:sldId id="932" r:id="rId29"/>
    <p:sldId id="904" r:id="rId30"/>
    <p:sldId id="939" r:id="rId31"/>
    <p:sldId id="299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9B"/>
    <a:srgbClr val="39C4D2"/>
    <a:srgbClr val="008D36"/>
    <a:srgbClr val="89D765"/>
    <a:srgbClr val="29A781"/>
    <a:srgbClr val="2E8072"/>
    <a:srgbClr val="FFFFFF"/>
    <a:srgbClr val="51A42C"/>
    <a:srgbClr val="000000"/>
    <a:srgbClr val="88D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26309-5FAF-4F2E-AC69-3B9BC6DB89EC}" v="83" dt="2026-02-03T21:19:15.886"/>
    <p1510:client id="{BA553FDB-6C9A-4252-94B9-C3CCDFC4D8ED}" v="154" dt="2026-02-04T08:49:47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0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F780-47DA-4A58-B3E7-4D0BAADF9236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3731-7A65-4DCE-AB90-DED53BE5EA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09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D3731-7A65-4DCE-AB90-DED53BE5EAD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82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D3731-7A65-4DCE-AB90-DED53BE5EAD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65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D3731-7A65-4DCE-AB90-DED53BE5EAD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7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F183B6-3AC5-48F3-8242-845A1B60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9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0442EA-5B2B-42F8-AF05-457FAB55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1019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F080191-3798-4DB1-ABC3-62A67E69F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8B4504-15D9-4D59-9E7F-DE0A946B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E81FC0-31A5-4908-95F3-EC78737B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16F929-3DBD-4529-8540-9C3206E8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E5537B-4E56-45FC-8DC5-F1E4FE87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3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BC50D5-D020-4D66-A6E5-3D9B1683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51B75A-654D-4CC3-B4E4-A2001BE8F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2ADE25-DFA7-4C8A-A48A-7468A647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918236-C7A0-433F-BAA6-3BA2C456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F8E3D6-CB96-4768-AC76-17F506D3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82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E96551-FFA8-44AB-B284-DEC1EEE8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D72524-3343-4391-99DD-E44AC54AE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12F90CB-33EC-4507-976C-88EA6550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2E3349-7AEB-4365-B569-4B89A06E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37A2994-1471-4480-B6D4-283ABFCF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6A4213A-AFC2-426A-BE90-CC32E49F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AE4E6BA-3B5B-4ACD-9C88-ED564D1B79DD}"/>
              </a:ext>
            </a:extLst>
          </p:cNvPr>
          <p:cNvSpPr txBox="1"/>
          <p:nvPr userDrawn="1"/>
        </p:nvSpPr>
        <p:spPr>
          <a:xfrm>
            <a:off x="3055122" y="3233652"/>
            <a:ext cx="6110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8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D0D36F-8070-40DF-A635-0CA31426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E04609-0465-4940-8761-FA9204505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E8999A9-F903-494F-8519-F1010267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C6E5B3F-1C84-4F6E-812F-35876E81D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21E729F-4C7D-4A3E-B853-119E3282F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6F4AD11-06A1-47EA-92F2-B099E320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83A470B-A605-4F0B-AA1E-B32824D9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A66E358-6C3B-4551-A4CB-ED2AE684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D3998-1BD1-4A66-B4D0-BD5FAEEA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9BBFFB5-5C0D-439F-A0B0-7B76934D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A18D07E-A6AA-4098-B95B-18D2ADD8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8D28579-3E77-4ED1-A0C3-3B38C28B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8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B1D72BE-8F22-4162-8BFE-E3DA325F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C099EC4-6714-47FC-A830-BDB1D1CD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1BD65B-066A-4F22-90D9-E44BCA06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5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FF3699-1838-4EB1-907A-9E1515A9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691789-D310-4A65-983D-C4AB9103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5A8F6B-B142-4494-8658-C75144E28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011777-82A5-4D1C-8FDC-26705627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A9FEFA-0DBC-451D-9F61-29F96ACC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4EFE21-58AF-4142-BDD0-2FE7304F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4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43036B-993D-4366-BFAE-CEAC4C9F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38F59E-2075-4834-99FB-0B8C137F6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88842F-07F7-41D5-A16B-A9E2C8FB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CB749C-9A50-4B9B-9D1D-F4D6F182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52BE962-4F94-4E21-BFD0-F50EC817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2F5CD2C-D294-4AB7-ABE6-B1E57258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89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53EB1-7AC6-4ADF-B22B-FBED4150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5BFB40B-D934-4E01-9836-4E7726A17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120D72-260E-41FD-ADF6-4AD16883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E7A-5308-40CA-80F9-284884B10B63}" type="datetimeFigureOut">
              <a:rPr lang="hu-HU" smtClean="0"/>
              <a:t>2026. 02. 04.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F48748-B5B2-43E1-A20D-59D91C08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6C4BAE-B9F5-46AC-8DFE-2D566EA2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F7E3-D7AC-4545-8125-F1332FD54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DCEF375-8674-46DB-A262-B08A8EC7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9809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1A86B6-F6D0-462A-84B7-2ACDAA860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CE3E46-F630-41B7-8728-852D3AB30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1CCE7A-5308-40CA-80F9-284884B10B63}" type="datetimeFigureOut">
              <a:rPr lang="hu-HU" smtClean="0"/>
              <a:pPr/>
              <a:t>2026. 02. 04.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06F94E-24D1-464F-8D5F-8155F8BEF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BBB725-7185-4FD8-BADB-7006F1433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44F7E3-D7AC-4545-8125-F1332FD54BCD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EC3A6532-7FAF-4C9F-8852-9471FC4506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58600" y="4416425"/>
            <a:ext cx="533400" cy="2228850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66341B7B-8EB9-7D13-F8B7-B2499D0FA9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6438900"/>
            <a:ext cx="2352675" cy="419100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3CFFB062-99A5-F278-2141-0DBD0CE984A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0"/>
            <a:ext cx="723900" cy="971550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741EFDDD-0511-F0EA-2776-8EF9839DBE1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65715" y="0"/>
            <a:ext cx="1126285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550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8D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53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53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53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5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5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8.png"/><Relationship Id="rId7" Type="http://schemas.openxmlformats.org/officeDocument/2006/relationships/image" Target="../media/image77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svg"/><Relationship Id="rId11" Type="http://schemas.openxmlformats.org/officeDocument/2006/relationships/image" Target="../media/image82.png"/><Relationship Id="rId5" Type="http://schemas.openxmlformats.org/officeDocument/2006/relationships/image" Target="../media/image16.png"/><Relationship Id="rId10" Type="http://schemas.openxmlformats.org/officeDocument/2006/relationships/image" Target="../media/image81.png"/><Relationship Id="rId4" Type="http://schemas.openxmlformats.org/officeDocument/2006/relationships/image" Target="../media/image19.sv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19.svg"/><Relationship Id="rId10" Type="http://schemas.openxmlformats.org/officeDocument/2006/relationships/image" Target="../media/image86.svg"/><Relationship Id="rId4" Type="http://schemas.openxmlformats.org/officeDocument/2006/relationships/image" Target="../media/image18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19.svg"/><Relationship Id="rId10" Type="http://schemas.openxmlformats.org/officeDocument/2006/relationships/image" Target="../media/image89.svg"/><Relationship Id="rId4" Type="http://schemas.openxmlformats.org/officeDocument/2006/relationships/image" Target="../media/image18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19.svg"/><Relationship Id="rId10" Type="http://schemas.openxmlformats.org/officeDocument/2006/relationships/image" Target="../media/image92.svg"/><Relationship Id="rId4" Type="http://schemas.openxmlformats.org/officeDocument/2006/relationships/image" Target="../media/image18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95.svg"/><Relationship Id="rId5" Type="http://schemas.openxmlformats.org/officeDocument/2006/relationships/image" Target="../media/image19.svg"/><Relationship Id="rId10" Type="http://schemas.openxmlformats.org/officeDocument/2006/relationships/image" Target="../media/image94.png"/><Relationship Id="rId4" Type="http://schemas.openxmlformats.org/officeDocument/2006/relationships/image" Target="../media/image18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105.png"/><Relationship Id="rId3" Type="http://schemas.openxmlformats.org/officeDocument/2006/relationships/image" Target="../media/image96.svg"/><Relationship Id="rId7" Type="http://schemas.openxmlformats.org/officeDocument/2006/relationships/image" Target="../media/image99.png"/><Relationship Id="rId12" Type="http://schemas.openxmlformats.org/officeDocument/2006/relationships/image" Target="../media/image10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svg"/><Relationship Id="rId4" Type="http://schemas.openxmlformats.org/officeDocument/2006/relationships/image" Target="../media/image38.png"/><Relationship Id="rId9" Type="http://schemas.openxmlformats.org/officeDocument/2006/relationships/image" Target="../media/image101.png"/><Relationship Id="rId14" Type="http://schemas.openxmlformats.org/officeDocument/2006/relationships/image" Target="../media/image10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32124191-a455-44ab-822c-550a40b0fad5" TargetMode="External"/><Relationship Id="rId3" Type="http://schemas.openxmlformats.org/officeDocument/2006/relationships/image" Target="../media/image74.svg"/><Relationship Id="rId7" Type="http://schemas.openxmlformats.org/officeDocument/2006/relationships/image" Target="../media/image110.png"/><Relationship Id="rId12" Type="http://schemas.openxmlformats.org/officeDocument/2006/relationships/image" Target="../media/image1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5" Type="http://schemas.openxmlformats.org/officeDocument/2006/relationships/image" Target="../media/image108.svg"/><Relationship Id="rId10" Type="http://schemas.openxmlformats.org/officeDocument/2006/relationships/image" Target="../media/image96.svg"/><Relationship Id="rId4" Type="http://schemas.openxmlformats.org/officeDocument/2006/relationships/image" Target="../media/image10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6.svg"/><Relationship Id="rId7" Type="http://schemas.openxmlformats.org/officeDocument/2006/relationships/image" Target="../media/image10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6.svg"/><Relationship Id="rId5" Type="http://schemas.openxmlformats.org/officeDocument/2006/relationships/image" Target="../media/image74.svg"/><Relationship Id="rId10" Type="http://schemas.openxmlformats.org/officeDocument/2006/relationships/image" Target="../media/image115.png"/><Relationship Id="rId4" Type="http://schemas.openxmlformats.org/officeDocument/2006/relationships/image" Target="../media/image16.png"/><Relationship Id="rId9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6.svg"/><Relationship Id="rId7" Type="http://schemas.openxmlformats.org/officeDocument/2006/relationships/image" Target="../media/image10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74.svg"/><Relationship Id="rId10" Type="http://schemas.openxmlformats.org/officeDocument/2006/relationships/image" Target="../media/image119.svg"/><Relationship Id="rId4" Type="http://schemas.openxmlformats.org/officeDocument/2006/relationships/image" Target="../media/image16.png"/><Relationship Id="rId9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6.svg"/><Relationship Id="rId7" Type="http://schemas.openxmlformats.org/officeDocument/2006/relationships/image" Target="../media/image10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74.svg"/><Relationship Id="rId10" Type="http://schemas.openxmlformats.org/officeDocument/2006/relationships/image" Target="../media/image122.svg"/><Relationship Id="rId4" Type="http://schemas.openxmlformats.org/officeDocument/2006/relationships/image" Target="../media/image16.pn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svg"/><Relationship Id="rId7" Type="http://schemas.openxmlformats.org/officeDocument/2006/relationships/image" Target="../media/image1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svg"/><Relationship Id="rId7" Type="http://schemas.openxmlformats.org/officeDocument/2006/relationships/image" Target="../media/image1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10" Type="http://schemas.openxmlformats.org/officeDocument/2006/relationships/image" Target="../media/image134.svg"/><Relationship Id="rId4" Type="http://schemas.openxmlformats.org/officeDocument/2006/relationships/image" Target="../media/image14.png"/><Relationship Id="rId9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28.svg"/><Relationship Id="rId7" Type="http://schemas.openxmlformats.org/officeDocument/2006/relationships/image" Target="../media/image1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10" Type="http://schemas.openxmlformats.org/officeDocument/2006/relationships/image" Target="../media/image137.svg"/><Relationship Id="rId4" Type="http://schemas.openxmlformats.org/officeDocument/2006/relationships/image" Target="../media/image14.png"/><Relationship Id="rId9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8.svg"/><Relationship Id="rId7" Type="http://schemas.openxmlformats.org/officeDocument/2006/relationships/image" Target="../media/image1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10" Type="http://schemas.openxmlformats.org/officeDocument/2006/relationships/image" Target="../media/image140.svg"/><Relationship Id="rId4" Type="http://schemas.openxmlformats.org/officeDocument/2006/relationships/image" Target="../media/image14.png"/><Relationship Id="rId9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9.svg"/><Relationship Id="rId7" Type="http://schemas.openxmlformats.org/officeDocument/2006/relationships/image" Target="../media/image1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8.svg"/><Relationship Id="rId10" Type="http://schemas.openxmlformats.org/officeDocument/2006/relationships/image" Target="../media/image143.svg"/><Relationship Id="rId4" Type="http://schemas.openxmlformats.org/officeDocument/2006/relationships/image" Target="../media/image28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svg"/><Relationship Id="rId3" Type="http://schemas.openxmlformats.org/officeDocument/2006/relationships/image" Target="../media/image27.svg"/><Relationship Id="rId7" Type="http://schemas.openxmlformats.org/officeDocument/2006/relationships/image" Target="../media/image1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svg"/><Relationship Id="rId5" Type="http://schemas.openxmlformats.org/officeDocument/2006/relationships/image" Target="../media/image14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svg"/><Relationship Id="rId18" Type="http://schemas.openxmlformats.org/officeDocument/2006/relationships/image" Target="../media/image26.png"/><Relationship Id="rId3" Type="http://schemas.openxmlformats.org/officeDocument/2006/relationships/image" Target="../media/image149.svg"/><Relationship Id="rId7" Type="http://schemas.openxmlformats.org/officeDocument/2006/relationships/image" Target="../media/image153.svg"/><Relationship Id="rId12" Type="http://schemas.openxmlformats.org/officeDocument/2006/relationships/image" Target="../media/image158.png"/><Relationship Id="rId17" Type="http://schemas.openxmlformats.org/officeDocument/2006/relationships/image" Target="../media/image160.svg"/><Relationship Id="rId2" Type="http://schemas.openxmlformats.org/officeDocument/2006/relationships/image" Target="../media/image148.png"/><Relationship Id="rId16" Type="http://schemas.openxmlformats.org/officeDocument/2006/relationships/image" Target="../media/image3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svg"/><Relationship Id="rId5" Type="http://schemas.openxmlformats.org/officeDocument/2006/relationships/image" Target="../media/image151.svg"/><Relationship Id="rId15" Type="http://schemas.openxmlformats.org/officeDocument/2006/relationships/image" Target="../media/image128.svg"/><Relationship Id="rId10" Type="http://schemas.openxmlformats.org/officeDocument/2006/relationships/image" Target="../media/image156.png"/><Relationship Id="rId19" Type="http://schemas.openxmlformats.org/officeDocument/2006/relationships/image" Target="../media/image161.svg"/><Relationship Id="rId4" Type="http://schemas.openxmlformats.org/officeDocument/2006/relationships/image" Target="../media/image150.png"/><Relationship Id="rId9" Type="http://schemas.openxmlformats.org/officeDocument/2006/relationships/image" Target="../media/image155.sv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13" Type="http://schemas.openxmlformats.org/officeDocument/2006/relationships/image" Target="../media/image167.jpeg"/><Relationship Id="rId3" Type="http://schemas.openxmlformats.org/officeDocument/2006/relationships/image" Target="../media/image10.png"/><Relationship Id="rId7" Type="http://schemas.openxmlformats.org/officeDocument/2006/relationships/image" Target="../media/image163.png"/><Relationship Id="rId12" Type="http://schemas.openxmlformats.org/officeDocument/2006/relationships/image" Target="../media/image166.sv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65.png"/><Relationship Id="rId5" Type="http://schemas.openxmlformats.org/officeDocument/2006/relationships/image" Target="../media/image12.png"/><Relationship Id="rId15" Type="http://schemas.openxmlformats.org/officeDocument/2006/relationships/image" Target="../media/image169.png"/><Relationship Id="rId10" Type="http://schemas.openxmlformats.org/officeDocument/2006/relationships/image" Target="../media/image6.svg"/><Relationship Id="rId4" Type="http://schemas.openxmlformats.org/officeDocument/2006/relationships/image" Target="../media/image11.svg"/><Relationship Id="rId9" Type="http://schemas.openxmlformats.org/officeDocument/2006/relationships/image" Target="../media/image5.png"/><Relationship Id="rId1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svg"/><Relationship Id="rId4" Type="http://schemas.openxmlformats.org/officeDocument/2006/relationships/image" Target="../media/image40.svg"/><Relationship Id="rId9" Type="http://schemas.openxmlformats.org/officeDocument/2006/relationships/image" Target="../media/image26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" Type="http://schemas.openxmlformats.org/officeDocument/2006/relationships/image" Target="../media/image18.png"/><Relationship Id="rId21" Type="http://schemas.openxmlformats.org/officeDocument/2006/relationships/image" Target="../media/image60.png"/><Relationship Id="rId34" Type="http://schemas.openxmlformats.org/officeDocument/2006/relationships/image" Target="../media/image73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32" Type="http://schemas.openxmlformats.org/officeDocument/2006/relationships/image" Target="../media/image71.svg"/><Relationship Id="rId5" Type="http://schemas.openxmlformats.org/officeDocument/2006/relationships/image" Target="../media/image30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openxmlformats.org/officeDocument/2006/relationships/image" Target="../media/image69.svg"/><Relationship Id="rId8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svg"/><Relationship Id="rId7" Type="http://schemas.openxmlformats.org/officeDocument/2006/relationships/image" Target="../media/image7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19.svg"/><Relationship Id="rId10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emély, Mobiltelefon, szöveg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CCA572C-B6E1-6380-17DB-89E09368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/>
          <a:stretch>
            <a:fillRect/>
          </a:stretch>
        </p:blipFill>
        <p:spPr>
          <a:xfrm>
            <a:off x="0" y="-11649"/>
            <a:ext cx="8825508" cy="6858000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717F3B0A-816C-5F6C-91A7-5C9D4B7E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2008" y="0"/>
            <a:ext cx="8509992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48ED2295-D302-408F-BD8F-C5B7FAADA2DC}"/>
              </a:ext>
            </a:extLst>
          </p:cNvPr>
          <p:cNvSpPr txBox="1">
            <a:spLocks/>
          </p:cNvSpPr>
          <p:nvPr/>
        </p:nvSpPr>
        <p:spPr>
          <a:xfrm>
            <a:off x="4889500" y="1638878"/>
            <a:ext cx="6983181" cy="251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Megújult az Agrárinformációs portál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19">
            <a:extLst>
              <a:ext uri="{FF2B5EF4-FFF2-40B4-BE49-F238E27FC236}">
                <a16:creationId xmlns:a16="http://schemas.microsoft.com/office/drawing/2014/main" id="{FADA0565-15E4-4D32-AA6A-5CC58499D362}"/>
              </a:ext>
            </a:extLst>
          </p:cNvPr>
          <p:cNvSpPr txBox="1">
            <a:spLocks/>
          </p:cNvSpPr>
          <p:nvPr/>
        </p:nvSpPr>
        <p:spPr>
          <a:xfrm>
            <a:off x="4889500" y="4152438"/>
            <a:ext cx="6983181" cy="45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>
                <a:solidFill>
                  <a:schemeClr val="bg1"/>
                </a:solidFill>
              </a:rPr>
              <a:t>Dr. Goda Pál</a:t>
            </a:r>
          </a:p>
        </p:txBody>
      </p:sp>
      <p:sp>
        <p:nvSpPr>
          <p:cNvPr id="10" name="Alcím 19">
            <a:extLst>
              <a:ext uri="{FF2B5EF4-FFF2-40B4-BE49-F238E27FC236}">
                <a16:creationId xmlns:a16="http://schemas.microsoft.com/office/drawing/2014/main" id="{3A0D2592-9636-4EBB-9359-749616EBB779}"/>
              </a:ext>
            </a:extLst>
          </p:cNvPr>
          <p:cNvSpPr txBox="1">
            <a:spLocks/>
          </p:cNvSpPr>
          <p:nvPr/>
        </p:nvSpPr>
        <p:spPr>
          <a:xfrm>
            <a:off x="4889500" y="6249892"/>
            <a:ext cx="7258952" cy="45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solidFill>
                  <a:schemeClr val="bg1"/>
                </a:solidFill>
              </a:rPr>
              <a:t>PREGA 2026. február 10-11. </a:t>
            </a:r>
            <a:r>
              <a:rPr lang="en-US" sz="2000" dirty="0">
                <a:solidFill>
                  <a:schemeClr val="bg1"/>
                </a:solidFill>
              </a:rPr>
              <a:t>Sheraton </a:t>
            </a:r>
            <a:r>
              <a:rPr lang="en-US" sz="2000" dirty="0" err="1">
                <a:solidFill>
                  <a:schemeClr val="bg1"/>
                </a:solidFill>
              </a:rPr>
              <a:t>Kecskemét</a:t>
            </a:r>
            <a:r>
              <a:rPr lang="en-US" sz="2000" dirty="0">
                <a:solidFill>
                  <a:schemeClr val="bg1"/>
                </a:solidFill>
              </a:rPr>
              <a:t> Hotel &amp; Conference Center</a:t>
            </a:r>
          </a:p>
          <a:p>
            <a:pPr marL="0" indent="0" algn="ctr">
              <a:buNone/>
            </a:pP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DD43B8A8-2703-4B0E-D52C-1F7A81436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723900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0F391C1B-CB5E-BAC5-F8A7-9172A2B98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4050" y="-11649"/>
            <a:ext cx="2647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FE14F-E76A-D4BC-9321-0C51DB38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Ábra 9">
            <a:extLst>
              <a:ext uri="{FF2B5EF4-FFF2-40B4-BE49-F238E27FC236}">
                <a16:creationId xmlns:a16="http://schemas.microsoft.com/office/drawing/2014/main" id="{6D1A8F63-9FF2-A173-7E03-A02DBBC911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 flipV="1">
            <a:off x="9849201" y="2534991"/>
            <a:ext cx="2052000" cy="2052000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B427EB50-73B3-DE7A-19F3-3A23DBF0EDB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3958" y="2984499"/>
            <a:ext cx="2074565" cy="2074565"/>
          </a:xfrm>
          <a:prstGeom prst="rect">
            <a:avLst/>
          </a:prstGeom>
        </p:spPr>
      </p:pic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31EC00B7-0889-DF3D-BFB2-1D06A79CEFF1}"/>
              </a:ext>
            </a:extLst>
          </p:cNvPr>
          <p:cNvGrpSpPr/>
          <p:nvPr/>
        </p:nvGrpSpPr>
        <p:grpSpPr>
          <a:xfrm>
            <a:off x="2489069" y="2577101"/>
            <a:ext cx="7213863" cy="4201816"/>
            <a:chOff x="2306918" y="2577101"/>
            <a:chExt cx="7213863" cy="4201816"/>
          </a:xfrm>
        </p:grpSpPr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E524561E-6AD0-6E31-1137-66CD973EF32E}"/>
                </a:ext>
              </a:extLst>
            </p:cNvPr>
            <p:cNvGrpSpPr/>
            <p:nvPr/>
          </p:nvGrpSpPr>
          <p:grpSpPr>
            <a:xfrm>
              <a:off x="2306918" y="2577102"/>
              <a:ext cx="3540284" cy="4201815"/>
              <a:chOff x="3097518" y="2958157"/>
              <a:chExt cx="3540284" cy="4201815"/>
            </a:xfrm>
          </p:grpSpPr>
          <p:pic>
            <p:nvPicPr>
              <p:cNvPr id="25" name="Ábra 24">
                <a:extLst>
                  <a:ext uri="{FF2B5EF4-FFF2-40B4-BE49-F238E27FC236}">
                    <a16:creationId xmlns:a16="http://schemas.microsoft.com/office/drawing/2014/main" id="{89807810-CFFB-99A3-2953-0676705EC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097518" y="2958157"/>
                <a:ext cx="3540284" cy="4201815"/>
              </a:xfrm>
              <a:prstGeom prst="rect">
                <a:avLst/>
              </a:prstGeom>
            </p:spPr>
          </p:pic>
          <p:pic>
            <p:nvPicPr>
              <p:cNvPr id="18" name="Kép 17" descr="A képen szöveg, térkép, képernyőkép, szoftver látható&#10;&#10;Előfordulhat, hogy az AI által létrehozott tartalom helytelen.">
                <a:extLst>
                  <a:ext uri="{FF2B5EF4-FFF2-40B4-BE49-F238E27FC236}">
                    <a16:creationId xmlns:a16="http://schemas.microsoft.com/office/drawing/2014/main" id="{8CF88A0A-7562-E01F-818E-23D6D87E5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2313" y="3113868"/>
                <a:ext cx="3228975" cy="2356844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" name="Csoportba foglalás 31">
              <a:extLst>
                <a:ext uri="{FF2B5EF4-FFF2-40B4-BE49-F238E27FC236}">
                  <a16:creationId xmlns:a16="http://schemas.microsoft.com/office/drawing/2014/main" id="{5DB34685-01BA-4BAE-2F58-86AD3635FD43}"/>
                </a:ext>
              </a:extLst>
            </p:cNvPr>
            <p:cNvGrpSpPr/>
            <p:nvPr/>
          </p:nvGrpSpPr>
          <p:grpSpPr>
            <a:xfrm>
              <a:off x="5980497" y="2577101"/>
              <a:ext cx="3540284" cy="4201815"/>
              <a:chOff x="5685324" y="2526465"/>
              <a:chExt cx="3540284" cy="4201815"/>
            </a:xfrm>
          </p:grpSpPr>
          <p:pic>
            <p:nvPicPr>
              <p:cNvPr id="29" name="Ábra 28">
                <a:extLst>
                  <a:ext uri="{FF2B5EF4-FFF2-40B4-BE49-F238E27FC236}">
                    <a16:creationId xmlns:a16="http://schemas.microsoft.com/office/drawing/2014/main" id="{A9358FE4-C0E5-8795-3336-037728AB9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85324" y="2526465"/>
                <a:ext cx="3540284" cy="4201815"/>
              </a:xfrm>
              <a:prstGeom prst="rect">
                <a:avLst/>
              </a:prstGeom>
            </p:spPr>
          </p:pic>
          <p:pic>
            <p:nvPicPr>
              <p:cNvPr id="31" name="Kép 30" descr="A képen szöveg, képernyőkép, szoftver, Weblap látható&#10;&#10;Előfordulhat, hogy az AI által létrehozott tartalom helytelen.">
                <a:extLst>
                  <a:ext uri="{FF2B5EF4-FFF2-40B4-BE49-F238E27FC236}">
                    <a16:creationId xmlns:a16="http://schemas.microsoft.com/office/drawing/2014/main" id="{807C3E8C-89CB-F7A0-962C-90D289479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6252" y="2687459"/>
                <a:ext cx="3228975" cy="232039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" name="Téglalap 1">
            <a:extLst>
              <a:ext uri="{FF2B5EF4-FFF2-40B4-BE49-F238E27FC236}">
                <a16:creationId xmlns:a16="http://schemas.microsoft.com/office/drawing/2014/main" id="{1481ABE5-FDEF-198C-104E-30FA5BE6B9C6}"/>
              </a:ext>
            </a:extLst>
          </p:cNvPr>
          <p:cNvSpPr/>
          <p:nvPr/>
        </p:nvSpPr>
        <p:spPr>
          <a:xfrm>
            <a:off x="6612810" y="5941313"/>
            <a:ext cx="27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Regionális átlagárak</a:t>
            </a:r>
            <a:br>
              <a:rPr lang="hu-HU" b="1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Sávdiagram ábrázolás</a:t>
            </a:r>
            <a:endParaRPr lang="en-GB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3FFE43C0-6A97-C9EF-72C1-A3460066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8EEA8C8-4C1D-087C-7782-77ED3F208F16}"/>
              </a:ext>
            </a:extLst>
          </p:cNvPr>
          <p:cNvSpPr txBox="1"/>
          <p:nvPr/>
        </p:nvSpPr>
        <p:spPr>
          <a:xfrm>
            <a:off x="838200" y="1179047"/>
            <a:ext cx="1107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hu-HU" sz="1600" b="1" dirty="0">
                <a:solidFill>
                  <a:schemeClr val="accent2"/>
                </a:solidFill>
              </a:rPr>
              <a:t>A megvalósított diagramcsoportok: 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Haltermékek fogyasztói árai, Halak negyedéves termelői átlagárai, Inputok árai, Külkereskedelem, Nemzetközi halgazdálkodási adatok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3B84CE0-966A-FB8E-7E06-867A5185A5A7}"/>
              </a:ext>
            </a:extLst>
          </p:cNvPr>
          <p:cNvSpPr txBox="1"/>
          <p:nvPr/>
        </p:nvSpPr>
        <p:spPr>
          <a:xfrm>
            <a:off x="838200" y="1940325"/>
            <a:ext cx="11003280" cy="400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hu-HU" sz="2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szűrők segítségével interaktívan változtatható a diagramok tartalma </a:t>
            </a:r>
            <a:endParaRPr lang="hu-HU" sz="2000" b="1" dirty="0">
              <a:solidFill>
                <a:schemeClr val="accent2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E03DF59-3EB1-645A-EFF1-270917618328}"/>
              </a:ext>
            </a:extLst>
          </p:cNvPr>
          <p:cNvSpPr txBox="1"/>
          <p:nvPr/>
        </p:nvSpPr>
        <p:spPr>
          <a:xfrm>
            <a:off x="2919449" y="5941313"/>
            <a:ext cx="277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hu-HU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Regionális átlagárak </a:t>
            </a:r>
            <a:br>
              <a:rPr lang="hu-HU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Térképes megjelenítés</a:t>
            </a:r>
            <a:endParaRPr lang="hu-HU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zis 4">
            <a:extLst>
              <a:ext uri="{FF2B5EF4-FFF2-40B4-BE49-F238E27FC236}">
                <a16:creationId xmlns:a16="http://schemas.microsoft.com/office/drawing/2014/main" id="{890E50A0-D08E-ECA2-9F01-CEE8564CC9D0}"/>
              </a:ext>
            </a:extLst>
          </p:cNvPr>
          <p:cNvSpPr txBox="1"/>
          <p:nvPr/>
        </p:nvSpPr>
        <p:spPr>
          <a:xfrm>
            <a:off x="9863860" y="2870790"/>
            <a:ext cx="2037341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Választható adatábrázolási stílusok </a:t>
            </a:r>
            <a:endParaRPr lang="hu-HU" b="1" kern="12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F47C175-E6C5-9B6A-7BD8-B8ACAB278F12}"/>
              </a:ext>
            </a:extLst>
          </p:cNvPr>
          <p:cNvSpPr/>
          <p:nvPr/>
        </p:nvSpPr>
        <p:spPr>
          <a:xfrm rot="10800000" flipV="1">
            <a:off x="0" y="2984499"/>
            <a:ext cx="1352550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22CE706-51C2-8819-1711-4D28D71D6321}"/>
              </a:ext>
            </a:extLst>
          </p:cNvPr>
          <p:cNvSpPr/>
          <p:nvPr/>
        </p:nvSpPr>
        <p:spPr>
          <a:xfrm rot="16200000" flipV="1">
            <a:off x="85218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6DA4C52C-543B-3FEB-8B36-6A16869A0A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1240" y="33017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97D22-D7D1-21F6-83C1-00C1D8732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F414769-BAC7-0B7C-D9A9-A0745F1E342C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D67DCA62-C901-3B99-F0B5-D9F1C0D19B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F52F89E-6408-49CB-3503-6BC5B745775A}"/>
              </a:ext>
            </a:extLst>
          </p:cNvPr>
          <p:cNvSpPr/>
          <p:nvPr/>
        </p:nvSpPr>
        <p:spPr>
          <a:xfrm rot="16200000" flipV="1">
            <a:off x="76455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3CB212AB-01B3-93F7-88CF-7379DD2E6C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8972901" y="2534991"/>
            <a:ext cx="2052000" cy="2052000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2D984599-8676-221E-8AA4-391EA1461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4119" y="1652446"/>
            <a:ext cx="5123763" cy="6084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CA84B51B-EA77-DD5E-E333-1C6442A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pic>
        <p:nvPicPr>
          <p:cNvPr id="22" name="Kép 21" descr="A képen szöveg, képernyőkép, szoftver, Operációs rendsz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2667110-0AF6-8E47-1D74-1F4F96379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737" y="1892705"/>
            <a:ext cx="4649744" cy="3390495"/>
          </a:xfrm>
          <a:prstGeom prst="rect">
            <a:avLst/>
          </a:prstGeom>
        </p:spPr>
      </p:pic>
      <p:sp>
        <p:nvSpPr>
          <p:cNvPr id="28" name="Ellipszis 4">
            <a:extLst>
              <a:ext uri="{FF2B5EF4-FFF2-40B4-BE49-F238E27FC236}">
                <a16:creationId xmlns:a16="http://schemas.microsoft.com/office/drawing/2014/main" id="{BAAD6A2E-FD31-521C-62DC-586925FD3596}"/>
              </a:ext>
            </a:extLst>
          </p:cNvPr>
          <p:cNvSpPr txBox="1"/>
          <p:nvPr/>
        </p:nvSpPr>
        <p:spPr>
          <a:xfrm>
            <a:off x="8972902" y="2891756"/>
            <a:ext cx="2051999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b="1" dirty="0"/>
              <a:t>Halak negyedéves súlyozott árai értékesítési irányok szerint 2025-től</a:t>
            </a: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F4F12B79-106A-6CF2-88DD-033F29286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2133" y="33144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16F04-1D0F-3DB5-2CE0-D4F6F9029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128F402-7EF1-8B89-5095-07005CCA3EEA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A9984F06-B32F-4BDD-7042-25C1ACDFDB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B8300F0-6511-396D-FB39-69EA049B622B}"/>
              </a:ext>
            </a:extLst>
          </p:cNvPr>
          <p:cNvSpPr/>
          <p:nvPr/>
        </p:nvSpPr>
        <p:spPr>
          <a:xfrm rot="16200000" flipV="1">
            <a:off x="76455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22164398-8810-CB1E-D501-BE003FA7F27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8972901" y="2534991"/>
            <a:ext cx="2052000" cy="2052000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0D2F1F60-690E-0FAC-65DA-7C0E76A5E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4119" y="1652446"/>
            <a:ext cx="5123763" cy="6084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148767B4-67EA-40CA-DCDB-01F85D12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pic>
        <p:nvPicPr>
          <p:cNvPr id="13" name="Kép 12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B888B76-6618-63B6-C377-81D1DB1DC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429" y="1888862"/>
            <a:ext cx="4672802" cy="3368705"/>
          </a:xfrm>
          <a:prstGeom prst="rect">
            <a:avLst/>
          </a:prstGeom>
        </p:spPr>
      </p:pic>
      <p:sp>
        <p:nvSpPr>
          <p:cNvPr id="18" name="Ellipszis 4">
            <a:extLst>
              <a:ext uri="{FF2B5EF4-FFF2-40B4-BE49-F238E27FC236}">
                <a16:creationId xmlns:a16="http://schemas.microsoft.com/office/drawing/2014/main" id="{55805165-42C1-856E-7A28-58A62AE1BAE0}"/>
              </a:ext>
            </a:extLst>
          </p:cNvPr>
          <p:cNvSpPr txBox="1"/>
          <p:nvPr/>
        </p:nvSpPr>
        <p:spPr>
          <a:xfrm>
            <a:off x="8927389" y="2929855"/>
            <a:ext cx="2143024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Halászati termékek külkereskedelmi adatai</a:t>
            </a: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1E3561F7-73A3-4C39-6372-C7CEF46E9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6575" y="33144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B1427-E9CE-89C6-9516-9622C9B48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EDF187A-37B8-2D7B-D620-95A6383456E7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F5F4C841-904A-0069-9A89-DD2E663CE8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E16CD7C4-7142-9824-7408-CEB9115CBEE1}"/>
              </a:ext>
            </a:extLst>
          </p:cNvPr>
          <p:cNvSpPr/>
          <p:nvPr/>
        </p:nvSpPr>
        <p:spPr>
          <a:xfrm rot="16200000" flipV="1">
            <a:off x="76455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BAF32200-E737-3408-5215-3C7792E4861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8972901" y="2534991"/>
            <a:ext cx="2052000" cy="2052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54715D55-13AE-82FB-9ACD-860F897B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F5D2DACB-73AE-40A0-530A-9180E8936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4119" y="1652446"/>
            <a:ext cx="5123763" cy="6084000"/>
          </a:xfrm>
          <a:prstGeom prst="rect">
            <a:avLst/>
          </a:prstGeom>
        </p:spPr>
      </p:pic>
      <p:sp>
        <p:nvSpPr>
          <p:cNvPr id="10" name="Ellipszis 4">
            <a:extLst>
              <a:ext uri="{FF2B5EF4-FFF2-40B4-BE49-F238E27FC236}">
                <a16:creationId xmlns:a16="http://schemas.microsoft.com/office/drawing/2014/main" id="{6EC15E50-57A3-3094-346F-C4EA61FC37A0}"/>
              </a:ext>
            </a:extLst>
          </p:cNvPr>
          <p:cNvSpPr txBox="1"/>
          <p:nvPr/>
        </p:nvSpPr>
        <p:spPr>
          <a:xfrm>
            <a:off x="8964476" y="2917156"/>
            <a:ext cx="2052000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A nemzetközi halgazdálkodási adatok egy helyről elérhetők</a:t>
            </a:r>
          </a:p>
        </p:txBody>
      </p:sp>
      <p:pic>
        <p:nvPicPr>
          <p:cNvPr id="17" name="Kép 16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0E2A9EC-D03B-CE59-8E78-A05F2F9DF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416" y="1885605"/>
            <a:ext cx="4684924" cy="3387435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2AB46F4E-5B30-E10C-FEA3-F9F3856EC8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2017" y="330521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7C5B-D729-6185-0834-21422E8A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0BC98F22-4846-2539-FDF0-03D0FF95DD07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27B1E373-6B1A-83E3-44C4-1A432FDD2A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81544E52-60DA-ADA0-30E2-94236CCB6ED6}"/>
              </a:ext>
            </a:extLst>
          </p:cNvPr>
          <p:cNvSpPr/>
          <p:nvPr/>
        </p:nvSpPr>
        <p:spPr>
          <a:xfrm rot="16200000" flipV="1">
            <a:off x="76455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2592BEE0-BA9F-06D9-8D5C-BB7DB35A587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8972901" y="2534991"/>
            <a:ext cx="2052000" cy="2052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4C07D495-07B1-1D28-759F-7A1D7075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6A65D8A0-6DEB-A7AC-2565-DFA26DE34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4119" y="1652446"/>
            <a:ext cx="5123763" cy="6084000"/>
          </a:xfrm>
          <a:prstGeom prst="rect">
            <a:avLst/>
          </a:prstGeom>
        </p:spPr>
      </p:pic>
      <p:sp>
        <p:nvSpPr>
          <p:cNvPr id="9" name="Ellipszis 4">
            <a:extLst>
              <a:ext uri="{FF2B5EF4-FFF2-40B4-BE49-F238E27FC236}">
                <a16:creationId xmlns:a16="http://schemas.microsoft.com/office/drawing/2014/main" id="{0F2EB10B-E9D7-E538-B76A-895C8C2BBB94}"/>
              </a:ext>
            </a:extLst>
          </p:cNvPr>
          <p:cNvSpPr txBox="1"/>
          <p:nvPr/>
        </p:nvSpPr>
        <p:spPr>
          <a:xfrm>
            <a:off x="8964476" y="2917156"/>
            <a:ext cx="2060425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Szakmai elemzések, publikációk</a:t>
            </a:r>
          </a:p>
        </p:txBody>
      </p:sp>
      <p:pic>
        <p:nvPicPr>
          <p:cNvPr id="14" name="Kép 13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9054EA7-1501-5849-4B25-9F1A58C93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416" y="1885605"/>
            <a:ext cx="4684924" cy="3387435"/>
          </a:xfrm>
          <a:prstGeom prst="rect">
            <a:avLst/>
          </a:prstGeom>
        </p:spPr>
      </p:pic>
      <p:pic>
        <p:nvPicPr>
          <p:cNvPr id="17" name="Kép 16" descr="A képen szöveg, Weblap, Webhely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2491987-228A-37E0-2301-74BE93AFA9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622"/>
          <a:stretch>
            <a:fillRect/>
          </a:stretch>
        </p:blipFill>
        <p:spPr>
          <a:xfrm>
            <a:off x="3750416" y="1885605"/>
            <a:ext cx="4684924" cy="336998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FFC23B4-FB46-F020-B6B4-1D006E761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1956" y="330631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2513-38A4-2485-5464-C7DB68891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36BE7898-14FE-3074-6A39-8F46E442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91A8C28-3BA3-BF8B-4F0D-C9AAADBA154B}"/>
              </a:ext>
            </a:extLst>
          </p:cNvPr>
          <p:cNvSpPr txBox="1"/>
          <p:nvPr/>
        </p:nvSpPr>
        <p:spPr>
          <a:xfrm>
            <a:off x="723899" y="1728344"/>
            <a:ext cx="858018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8D36"/>
              </a:buClr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8D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Esztétikusabb, felhasználóbarát, összehasonlítható adatbázisok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>
                <a:solidFill>
                  <a:schemeClr val="accent2"/>
                </a:solidFill>
              </a:rPr>
              <a:t>Fejlesztési cél: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FSDN ágazati eredmények láthatóvá tétele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>
                <a:solidFill>
                  <a:schemeClr val="accent2"/>
                </a:solidFill>
              </a:rPr>
              <a:t>Megvalósítás: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összesen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ágazat, 82 új diagram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Állattenyésztés &gt; Vágóállatok és tej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naturália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adatai &gt; Tej (23 diagram)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Állattenyésztés &gt; Vágóállatok és tej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naturália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adatai &gt; Sertés (19 diagram)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Növénytermesztés &gt; Szántóföldi árunövények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naturália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adatai és termelési költségei (20 diagram)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Kertészet – Zöldségfélék és gyümölcsök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naturália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adatai és termelési költségei (20 diagram)</a:t>
            </a:r>
          </a:p>
          <a:p>
            <a:pPr lvl="0">
              <a:buClr>
                <a:schemeClr val="accent2"/>
              </a:buClr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D7E106DD-FB52-EF0B-58C7-E636A67B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89" y="164940"/>
            <a:ext cx="11353800" cy="1325563"/>
          </a:xfrm>
        </p:spPr>
        <p:txBody>
          <a:bodyPr>
            <a:normAutofit/>
          </a:bodyPr>
          <a:lstStyle/>
          <a:p>
            <a:r>
              <a:rPr lang="hu-HU" dirty="0"/>
              <a:t>4. FSDN ágazati adatgyűjtés bővítése </a:t>
            </a: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AD6C1619-CF40-C86B-D017-FC69D304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137" y="1812036"/>
            <a:ext cx="2055390" cy="18164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E0EAA23-8CE3-D541-75DA-4F8310569436}"/>
              </a:ext>
            </a:extLst>
          </p:cNvPr>
          <p:cNvSpPr txBox="1"/>
          <p:nvPr/>
        </p:nvSpPr>
        <p:spPr>
          <a:xfrm>
            <a:off x="9116254" y="2943401"/>
            <a:ext cx="20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Tesztüzemi 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4980464-B7B1-3C0A-9B55-4AA0C9D6E728}"/>
              </a:ext>
            </a:extLst>
          </p:cNvPr>
          <p:cNvSpPr/>
          <p:nvPr/>
        </p:nvSpPr>
        <p:spPr>
          <a:xfrm rot="5400000">
            <a:off x="9384457" y="5078930"/>
            <a:ext cx="3342140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 descr="A képen Grafika, Betűtípus, szimbólum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24F8F7A-A30D-7BE0-76C1-3EE80A250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73" y="2400607"/>
            <a:ext cx="1506318" cy="432000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A57877BB-DCB0-BE4C-3A14-31C377B27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473" y="5454001"/>
            <a:ext cx="1224743" cy="720000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C5FC6F45-8E75-48D9-D619-FE11450CA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5489" y="5364001"/>
            <a:ext cx="747582" cy="900000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D75FDA7D-F138-A117-A82A-BBB2AFD8F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5344" y="5364001"/>
            <a:ext cx="1229266" cy="900000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3779C145-46A9-F17B-2AD2-BAAFB2577D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96883" y="5379026"/>
            <a:ext cx="1024296" cy="869950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749F1C0F-4661-9B23-C90B-3CB77EB3C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43450" y="5424867"/>
            <a:ext cx="77826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60969-DEA4-2F17-6824-1C537991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B4C23E7C-04FE-4078-4A78-B52C99F6C600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" name="Ábra 28">
            <a:extLst>
              <a:ext uri="{FF2B5EF4-FFF2-40B4-BE49-F238E27FC236}">
                <a16:creationId xmlns:a16="http://schemas.microsoft.com/office/drawing/2014/main" id="{2B8D82F0-544E-7FB3-13D1-FD3703024A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3BF6F07-4369-C495-22DA-0056687646B9}"/>
              </a:ext>
            </a:extLst>
          </p:cNvPr>
          <p:cNvSpPr/>
          <p:nvPr/>
        </p:nvSpPr>
        <p:spPr>
          <a:xfrm>
            <a:off x="582930" y="6377940"/>
            <a:ext cx="4743450" cy="48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B5AE670-A2AA-B92C-A7D9-CF1CBD64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B2B80FA-BAEF-C20F-0CC7-C5F03E130159}"/>
              </a:ext>
            </a:extLst>
          </p:cNvPr>
          <p:cNvSpPr txBox="1"/>
          <p:nvPr/>
        </p:nvSpPr>
        <p:spPr>
          <a:xfrm>
            <a:off x="837261" y="1369539"/>
            <a:ext cx="811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Állattenyésztés/tej/</a:t>
            </a:r>
            <a:r>
              <a:rPr lang="hu-HU" sz="1600" b="1" dirty="0" err="1">
                <a:solidFill>
                  <a:schemeClr val="accent2"/>
                </a:solidFill>
              </a:rPr>
              <a:t>naturália</a:t>
            </a:r>
            <a:r>
              <a:rPr lang="hu-HU" sz="1600" b="1" dirty="0">
                <a:solidFill>
                  <a:schemeClr val="accent2"/>
                </a:solidFill>
              </a:rPr>
              <a:t> és termelési költség/átlag Q1-Q4</a:t>
            </a:r>
          </a:p>
        </p:txBody>
      </p:sp>
      <p:sp>
        <p:nvSpPr>
          <p:cNvPr id="13" name="Cím 3">
            <a:extLst>
              <a:ext uri="{FF2B5EF4-FFF2-40B4-BE49-F238E27FC236}">
                <a16:creationId xmlns:a16="http://schemas.microsoft.com/office/drawing/2014/main" id="{5BA6D3DF-2331-3515-0512-E19503BD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89" y="164940"/>
            <a:ext cx="11353800" cy="1325563"/>
          </a:xfrm>
        </p:spPr>
        <p:txBody>
          <a:bodyPr>
            <a:normAutofit/>
          </a:bodyPr>
          <a:lstStyle/>
          <a:p>
            <a:r>
              <a:rPr lang="hu-HU" dirty="0"/>
              <a:t>4. FSDN ágazati adatgyűjtés bővítése </a:t>
            </a:r>
            <a:endParaRPr lang="hu-HU" dirty="0">
              <a:solidFill>
                <a:schemeClr val="accent2"/>
              </a:solidFill>
            </a:endParaRPr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E07BCFC-B1A2-8F09-ADF4-CA289918C2BC}"/>
              </a:ext>
            </a:extLst>
          </p:cNvPr>
          <p:cNvGrpSpPr/>
          <p:nvPr/>
        </p:nvGrpSpPr>
        <p:grpSpPr>
          <a:xfrm>
            <a:off x="2811826" y="2565297"/>
            <a:ext cx="6568349" cy="3784195"/>
            <a:chOff x="2811826" y="2565297"/>
            <a:chExt cx="6568349" cy="3784195"/>
          </a:xfrm>
        </p:grpSpPr>
        <p:pic>
          <p:nvPicPr>
            <p:cNvPr id="8" name="Ábra 7">
              <a:extLst>
                <a:ext uri="{FF2B5EF4-FFF2-40B4-BE49-F238E27FC236}">
                  <a16:creationId xmlns:a16="http://schemas.microsoft.com/office/drawing/2014/main" id="{FC7E9EDA-6ED2-252B-2699-00F022C6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1826" y="2565297"/>
              <a:ext cx="6568349" cy="3784195"/>
            </a:xfrm>
            <a:prstGeom prst="rect">
              <a:avLst/>
            </a:prstGeom>
          </p:spPr>
        </p:pic>
        <p:pic>
          <p:nvPicPr>
            <p:cNvPr id="17" name="Kép 16" descr="A képen szöveg, képernyőkép, szoftver, Weblap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4290224D-35F3-BB6D-9335-E248370FB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4849" y="2780548"/>
              <a:ext cx="5040000" cy="3218249"/>
            </a:xfrm>
            <a:prstGeom prst="rect">
              <a:avLst/>
            </a:prstGeom>
          </p:spPr>
        </p:pic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42FEE628-9D96-E436-F66A-231D689768E5}"/>
                </a:ext>
              </a:extLst>
            </p:cNvPr>
            <p:cNvSpPr/>
            <p:nvPr/>
          </p:nvSpPr>
          <p:spPr>
            <a:xfrm>
              <a:off x="4523689" y="4553039"/>
              <a:ext cx="2727960" cy="10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 descr="A képen szöveg, képernyőkép, diagram, sor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0F0BA763-CAD6-16A3-B3C2-D601D0AE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" t="41263" r="2307" b="-1"/>
            <a:stretch>
              <a:fillRect/>
            </a:stretch>
          </p:blipFill>
          <p:spPr bwMode="auto">
            <a:xfrm>
              <a:off x="4662937" y="3950316"/>
              <a:ext cx="2826673" cy="16245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Ábra 19">
            <a:extLst>
              <a:ext uri="{FF2B5EF4-FFF2-40B4-BE49-F238E27FC236}">
                <a16:creationId xmlns:a16="http://schemas.microsoft.com/office/drawing/2014/main" id="{64FC38D1-589C-D551-D6FD-73925CB0BDB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9439626" y="2121629"/>
            <a:ext cx="2317829" cy="2317829"/>
          </a:xfrm>
          <a:prstGeom prst="rect">
            <a:avLst/>
          </a:prstGeom>
        </p:spPr>
      </p:pic>
      <p:sp>
        <p:nvSpPr>
          <p:cNvPr id="21" name="Ellipszis 4">
            <a:extLst>
              <a:ext uri="{FF2B5EF4-FFF2-40B4-BE49-F238E27FC236}">
                <a16:creationId xmlns:a16="http://schemas.microsoft.com/office/drawing/2014/main" id="{1BBABF7F-A0C1-1B5D-7E04-99F208B65D35}"/>
              </a:ext>
            </a:extLst>
          </p:cNvPr>
          <p:cNvSpPr txBox="1"/>
          <p:nvPr/>
        </p:nvSpPr>
        <p:spPr>
          <a:xfrm>
            <a:off x="9439625" y="2377167"/>
            <a:ext cx="2317829" cy="1828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600" b="1" dirty="0"/>
              <a:t>Az új fejlesztések lehetővé teszik, hogy egy vagy több </a:t>
            </a:r>
            <a:br>
              <a:rPr lang="hu-HU" sz="1600" b="1" dirty="0"/>
            </a:br>
            <a:r>
              <a:rPr lang="hu-HU" sz="1600" b="1" dirty="0"/>
              <a:t>üzem adatai összehasonlíthatók legyenek az országos átlaggal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CDE9E84A-66AC-66C9-4E1C-FF6EF8B1CF95}"/>
              </a:ext>
            </a:extLst>
          </p:cNvPr>
          <p:cNvSpPr/>
          <p:nvPr/>
        </p:nvSpPr>
        <p:spPr>
          <a:xfrm rot="16200000" flipV="1">
            <a:off x="8112233" y="5314605"/>
            <a:ext cx="28707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FFB089E8-0C09-E396-E502-D20BC7DB8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4088" y="333770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8AAD-D762-5E69-C55F-D9279207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>
            <a:extLst>
              <a:ext uri="{FF2B5EF4-FFF2-40B4-BE49-F238E27FC236}">
                <a16:creationId xmlns:a16="http://schemas.microsoft.com/office/drawing/2014/main" id="{AD919BE0-87EF-7550-08F9-A55FF4222713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7CFFF58F-2D11-6172-5910-E34025D9FA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426991"/>
            <a:ext cx="2160000" cy="2160000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463CC469-A504-EDBF-3E10-928C78183158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Ábra 21">
            <a:extLst>
              <a:ext uri="{FF2B5EF4-FFF2-40B4-BE49-F238E27FC236}">
                <a16:creationId xmlns:a16="http://schemas.microsoft.com/office/drawing/2014/main" id="{2AE5CE83-7198-45FC-0A32-D8837E00CA3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1770B57-86F4-B742-D4F0-9CCAA974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4CF16B9-1CFA-73F5-2585-C2679F5B5490}"/>
              </a:ext>
            </a:extLst>
          </p:cNvPr>
          <p:cNvSpPr txBox="1"/>
          <p:nvPr/>
        </p:nvSpPr>
        <p:spPr>
          <a:xfrm>
            <a:off x="837261" y="1369539"/>
            <a:ext cx="77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Állattenyésztés/sertés/ágazati eredmény/saját adattal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685E6F3A-4CB6-0D8C-F467-C9D10D4B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13"/>
            <a:ext cx="9809163" cy="1325562"/>
          </a:xfrm>
        </p:spPr>
        <p:txBody>
          <a:bodyPr>
            <a:normAutofit/>
          </a:bodyPr>
          <a:lstStyle/>
          <a:p>
            <a:r>
              <a:rPr lang="hu-HU" dirty="0"/>
              <a:t>4. FSDN ágazati adatgyűjtés bővítése </a:t>
            </a:r>
            <a:endParaRPr lang="hu-HU" dirty="0">
              <a:solidFill>
                <a:schemeClr val="accent2"/>
              </a:solidFill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DE28228-9E44-7D2B-E9BD-53B67C8BFF79}"/>
              </a:ext>
            </a:extLst>
          </p:cNvPr>
          <p:cNvGrpSpPr/>
          <p:nvPr/>
        </p:nvGrpSpPr>
        <p:grpSpPr>
          <a:xfrm>
            <a:off x="2811826" y="2565297"/>
            <a:ext cx="6568349" cy="3784195"/>
            <a:chOff x="2811826" y="2565297"/>
            <a:chExt cx="6568349" cy="3784195"/>
          </a:xfrm>
        </p:grpSpPr>
        <p:pic>
          <p:nvPicPr>
            <p:cNvPr id="3" name="Ábra 2">
              <a:extLst>
                <a:ext uri="{FF2B5EF4-FFF2-40B4-BE49-F238E27FC236}">
                  <a16:creationId xmlns:a16="http://schemas.microsoft.com/office/drawing/2014/main" id="{F8E09CD3-CA58-B894-6C4C-2CC22FFC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11826" y="2565297"/>
              <a:ext cx="6568349" cy="3784195"/>
            </a:xfrm>
            <a:prstGeom prst="rect">
              <a:avLst/>
            </a:prstGeom>
          </p:spPr>
        </p:pic>
        <p:pic>
          <p:nvPicPr>
            <p:cNvPr id="12" name="Kép 11" descr="A képen szöveg, képernyőkép, szoftver, Diagram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453DC3AD-4A86-24F9-35CF-7561B8DD5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6098" y="2776770"/>
              <a:ext cx="5040000" cy="3244500"/>
            </a:xfrm>
            <a:prstGeom prst="rect">
              <a:avLst/>
            </a:prstGeom>
          </p:spPr>
        </p:pic>
        <p:pic>
          <p:nvPicPr>
            <p:cNvPr id="8" name="Kép 7" descr="A képen szöveg, képernyőkép, szoftver, szám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71D19C0E-B806-8BEE-5D56-8E09F0537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6928" t="33384" r="1377" b="13153"/>
            <a:stretch>
              <a:fillRect/>
            </a:stretch>
          </p:blipFill>
          <p:spPr>
            <a:xfrm>
              <a:off x="4629150" y="3969743"/>
              <a:ext cx="3924300" cy="1538433"/>
            </a:xfrm>
            <a:prstGeom prst="rect">
              <a:avLst/>
            </a:prstGeom>
          </p:spPr>
        </p:pic>
      </p:grpSp>
      <p:pic>
        <p:nvPicPr>
          <p:cNvPr id="17" name="Ábra 16">
            <a:extLst>
              <a:ext uri="{FF2B5EF4-FFF2-40B4-BE49-F238E27FC236}">
                <a16:creationId xmlns:a16="http://schemas.microsoft.com/office/drawing/2014/main" id="{D21FDB78-42F4-E533-0975-DE721888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5427" y="3337637"/>
            <a:ext cx="1440000" cy="1440000"/>
          </a:xfrm>
          <a:prstGeom prst="rect">
            <a:avLst/>
          </a:prstGeom>
        </p:spPr>
      </p:pic>
      <p:sp>
        <p:nvSpPr>
          <p:cNvPr id="19" name="Ellipszis 4">
            <a:extLst>
              <a:ext uri="{FF2B5EF4-FFF2-40B4-BE49-F238E27FC236}">
                <a16:creationId xmlns:a16="http://schemas.microsoft.com/office/drawing/2014/main" id="{200F5A88-107A-93B2-BB07-9922DF741823}"/>
              </a:ext>
            </a:extLst>
          </p:cNvPr>
          <p:cNvSpPr txBox="1"/>
          <p:nvPr/>
        </p:nvSpPr>
        <p:spPr>
          <a:xfrm>
            <a:off x="9473050" y="2565297"/>
            <a:ext cx="2076300" cy="17653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Lehetőség  </a:t>
            </a:r>
            <a:br>
              <a:rPr lang="hu-HU" b="1" dirty="0"/>
            </a:br>
            <a:r>
              <a:rPr lang="hu-HU" b="1" dirty="0"/>
              <a:t>a saját eredményeink</a:t>
            </a:r>
            <a:br>
              <a:rPr lang="hu-HU" b="1" dirty="0"/>
            </a:br>
            <a:r>
              <a:rPr lang="hu-HU" b="1" dirty="0"/>
              <a:t>vizualizálására is </a:t>
            </a:r>
          </a:p>
        </p:txBody>
      </p:sp>
    </p:spTree>
    <p:extLst>
      <p:ext uri="{BB962C8B-B14F-4D97-AF65-F5344CB8AC3E}">
        <p14:creationId xmlns:p14="http://schemas.microsoft.com/office/powerpoint/2010/main" val="223451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88CA-ABDC-0EB0-028A-159AFE333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DF737B0C-1168-D8D8-8C24-8C97F467B903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BA3225FB-CF0A-7E40-C48F-6F76944F85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426991"/>
            <a:ext cx="2160000" cy="2160000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E338B8EF-AB01-72D2-570F-8BB6874C369D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A3B6E0D7-54FD-FBD5-6C6F-BEFC218D965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35ACFE7-3ED7-86F5-3602-4566FC66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CE41396-43AC-186E-18A7-C618F7C8ED0C}"/>
              </a:ext>
            </a:extLst>
          </p:cNvPr>
          <p:cNvSpPr txBox="1"/>
          <p:nvPr/>
        </p:nvSpPr>
        <p:spPr>
          <a:xfrm>
            <a:off x="837261" y="1369539"/>
            <a:ext cx="8065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Növénytermesztés/ár és önköltség/saját adattal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95C906FC-6F3C-0DE5-6E95-093B68D5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89" y="164940"/>
            <a:ext cx="11353800" cy="1325563"/>
          </a:xfrm>
        </p:spPr>
        <p:txBody>
          <a:bodyPr>
            <a:normAutofit/>
          </a:bodyPr>
          <a:lstStyle/>
          <a:p>
            <a:r>
              <a:rPr lang="hu-HU" dirty="0"/>
              <a:t>4. FSDN ágazati adatgyűjtés bővítése </a:t>
            </a: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81442F08-BB9C-0F05-24DD-9D57FF619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1826" y="2565297"/>
            <a:ext cx="6568349" cy="3784195"/>
          </a:xfrm>
          <a:prstGeom prst="rect">
            <a:avLst/>
          </a:prstGeom>
        </p:spPr>
      </p:pic>
      <p:pic>
        <p:nvPicPr>
          <p:cNvPr id="4" name="Kép 3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3B817D1-72CD-1126-C475-9A1B2FC36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000" y="2779899"/>
            <a:ext cx="5040000" cy="3244500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2DB70FEC-C050-1D14-5858-2C080DAAB9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5465" y="3337056"/>
            <a:ext cx="1440000" cy="1440000"/>
          </a:xfrm>
          <a:prstGeom prst="rect">
            <a:avLst/>
          </a:prstGeom>
        </p:spPr>
      </p:pic>
      <p:sp>
        <p:nvSpPr>
          <p:cNvPr id="15" name="Ellipszis 4">
            <a:extLst>
              <a:ext uri="{FF2B5EF4-FFF2-40B4-BE49-F238E27FC236}">
                <a16:creationId xmlns:a16="http://schemas.microsoft.com/office/drawing/2014/main" id="{4961B875-0D36-6624-CF61-3681BAEC286B}"/>
              </a:ext>
            </a:extLst>
          </p:cNvPr>
          <p:cNvSpPr txBox="1"/>
          <p:nvPr/>
        </p:nvSpPr>
        <p:spPr>
          <a:xfrm>
            <a:off x="9380174" y="2835052"/>
            <a:ext cx="2301070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Legyen az állattenyésztés vagy növénytermesztés ágazat</a:t>
            </a:r>
          </a:p>
        </p:txBody>
      </p:sp>
    </p:spTree>
    <p:extLst>
      <p:ext uri="{BB962C8B-B14F-4D97-AF65-F5344CB8AC3E}">
        <p14:creationId xmlns:p14="http://schemas.microsoft.com/office/powerpoint/2010/main" val="413661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EF54C-0AB7-0A50-C1B8-D9D1D5A1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A3FF6B34-091E-3D8C-FA37-D3A8AFEB280D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F0A02056-DDE9-1A6E-A8BE-B0A1D2564A8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426991"/>
            <a:ext cx="2160000" cy="2160000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84A2F630-6D0A-9F86-7A13-E5636C18ACBB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856011E3-10C3-013B-530C-4BC3ED28C03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8D7F729-F928-995B-5AF9-B1774760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48563AE-7607-8C40-19BF-DC5E202D4854}"/>
              </a:ext>
            </a:extLst>
          </p:cNvPr>
          <p:cNvSpPr txBox="1"/>
          <p:nvPr/>
        </p:nvSpPr>
        <p:spPr>
          <a:xfrm>
            <a:off x="837261" y="1369539"/>
            <a:ext cx="8027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Kertészet/termelési érték/saját adattal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D803B45E-2831-5001-8FB4-30EC23CC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13"/>
            <a:ext cx="9809163" cy="1325562"/>
          </a:xfrm>
        </p:spPr>
        <p:txBody>
          <a:bodyPr>
            <a:normAutofit/>
          </a:bodyPr>
          <a:lstStyle/>
          <a:p>
            <a:r>
              <a:rPr lang="hu-HU" dirty="0"/>
              <a:t>4. FSDN ágazati adatgyűjtés bővítése </a:t>
            </a: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C57418F3-01FA-417C-9D6A-44B5C1341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1826" y="2565297"/>
            <a:ext cx="6568349" cy="3784195"/>
          </a:xfrm>
          <a:prstGeom prst="rect">
            <a:avLst/>
          </a:prstGeom>
        </p:spPr>
      </p:pic>
      <p:pic>
        <p:nvPicPr>
          <p:cNvPr id="4" name="Kép 3" descr="A képen szöveg, képernyőkép, szoftver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8A89F5C-C263-885A-32A3-8BEA5B391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3620" y="2777994"/>
            <a:ext cx="5040000" cy="3244500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24C9772F-7AC1-270E-8FDC-550A78BC1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1654" y="3334437"/>
            <a:ext cx="1440000" cy="1440000"/>
          </a:xfrm>
          <a:prstGeom prst="rect">
            <a:avLst/>
          </a:prstGeom>
        </p:spPr>
      </p:pic>
      <p:sp>
        <p:nvSpPr>
          <p:cNvPr id="15" name="Ellipszis 4">
            <a:extLst>
              <a:ext uri="{FF2B5EF4-FFF2-40B4-BE49-F238E27FC236}">
                <a16:creationId xmlns:a16="http://schemas.microsoft.com/office/drawing/2014/main" id="{3A7B1246-BC8D-AAB2-6BB3-AB9E4EF43D2F}"/>
              </a:ext>
            </a:extLst>
          </p:cNvPr>
          <p:cNvSpPr txBox="1"/>
          <p:nvPr/>
        </p:nvSpPr>
        <p:spPr>
          <a:xfrm>
            <a:off x="9455500" y="2787557"/>
            <a:ext cx="2052000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Vagy éppen a kertészeti …</a:t>
            </a:r>
          </a:p>
        </p:txBody>
      </p:sp>
    </p:spTree>
    <p:extLst>
      <p:ext uri="{BB962C8B-B14F-4D97-AF65-F5344CB8AC3E}">
        <p14:creationId xmlns:p14="http://schemas.microsoft.com/office/powerpoint/2010/main" val="135369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id="{50C1C716-3314-2F51-A3AE-7A9A9F0D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9842" y="4219312"/>
            <a:ext cx="2055390" cy="1816475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B6F846C0-42AB-AFAF-3E7F-1DAF899C2202}"/>
              </a:ext>
            </a:extLst>
          </p:cNvPr>
          <p:cNvSpPr/>
          <p:nvPr/>
        </p:nvSpPr>
        <p:spPr>
          <a:xfrm>
            <a:off x="3264867" y="3804731"/>
            <a:ext cx="5593383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B175E833-A721-422F-1850-AFB2DBF24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744868" y="3804731"/>
            <a:ext cx="2519999" cy="2183925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D3A9A41C-6C3A-E4C4-3124-4245A31F0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734537" y="1430476"/>
            <a:ext cx="2519999" cy="2183925"/>
          </a:xfrm>
          <a:prstGeom prst="rect">
            <a:avLst/>
          </a:prstGeom>
        </p:spPr>
      </p:pic>
      <p:sp>
        <p:nvSpPr>
          <p:cNvPr id="70" name="Ellipszis 4">
            <a:extLst>
              <a:ext uri="{FF2B5EF4-FFF2-40B4-BE49-F238E27FC236}">
                <a16:creationId xmlns:a16="http://schemas.microsoft.com/office/drawing/2014/main" id="{B3AE6A9F-003F-1A1D-1A45-BB41903E34B0}"/>
              </a:ext>
            </a:extLst>
          </p:cNvPr>
          <p:cNvSpPr txBox="1"/>
          <p:nvPr/>
        </p:nvSpPr>
        <p:spPr>
          <a:xfrm>
            <a:off x="838200" y="4018457"/>
            <a:ext cx="2318265" cy="1781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dirty="0"/>
              <a:t>Adatgyűjtés az agrárszektor területén</a:t>
            </a:r>
            <a:endParaRPr lang="hu-HU" sz="2000" b="1" kern="1200" dirty="0"/>
          </a:p>
        </p:txBody>
      </p:sp>
      <p:sp>
        <p:nvSpPr>
          <p:cNvPr id="73" name="Ellipszis 4">
            <a:extLst>
              <a:ext uri="{FF2B5EF4-FFF2-40B4-BE49-F238E27FC236}">
                <a16:creationId xmlns:a16="http://schemas.microsoft.com/office/drawing/2014/main" id="{70D56906-D509-A5B3-C90E-92E00FB62EFC}"/>
              </a:ext>
            </a:extLst>
          </p:cNvPr>
          <p:cNvSpPr txBox="1"/>
          <p:nvPr/>
        </p:nvSpPr>
        <p:spPr>
          <a:xfrm>
            <a:off x="924232" y="1560994"/>
            <a:ext cx="2124641" cy="17819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kern="1200" dirty="0"/>
              <a:t>Szakpolitikai elemzés és tanácsadás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C012AD8-9D32-FBD8-52B5-6A461279DAC2}"/>
              </a:ext>
            </a:extLst>
          </p:cNvPr>
          <p:cNvSpPr txBox="1"/>
          <p:nvPr/>
        </p:nvSpPr>
        <p:spPr>
          <a:xfrm>
            <a:off x="3375540" y="4254029"/>
            <a:ext cx="4503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1A42C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agrárgazdaság folyamatos megfigyelése és elemzése</a:t>
            </a:r>
          </a:p>
          <a:p>
            <a:pPr marL="285750" indent="-285750">
              <a:buClr>
                <a:srgbClr val="51A42C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Statisztikai és gazdasági adatok gyűjtése, feldolgozása</a:t>
            </a:r>
          </a:p>
          <a:p>
            <a:pPr marL="285750" indent="-285750">
              <a:buClr>
                <a:srgbClr val="51A42C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Információszolgáltatás a szakpolitika és az ágazati szereplők számára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D4D58F3-D9DF-6E0E-F7F9-EDFC4D2A832F}"/>
              </a:ext>
            </a:extLst>
          </p:cNvPr>
          <p:cNvSpPr txBox="1"/>
          <p:nvPr/>
        </p:nvSpPr>
        <p:spPr>
          <a:xfrm>
            <a:off x="3358797" y="1528704"/>
            <a:ext cx="5870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Agrár- és vidékpolitikai döntések megalapozása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Hatásvizsgálatok és szakmai elemzések készítése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Döntés-előkészítő anyagok összeállítása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Közreműködés a KAP tervezésében és értékelésében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Gyorsjelentések aktuális szakpolitikai 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kérdésekben</a:t>
            </a:r>
          </a:p>
        </p:txBody>
      </p:sp>
      <p:sp>
        <p:nvSpPr>
          <p:cNvPr id="3" name="Cím 3">
            <a:extLst>
              <a:ext uri="{FF2B5EF4-FFF2-40B4-BE49-F238E27FC236}">
                <a16:creationId xmlns:a16="http://schemas.microsoft.com/office/drawing/2014/main" id="{7FAF2BA9-234D-CE0B-0FE5-283B839816E9}"/>
              </a:ext>
            </a:extLst>
          </p:cNvPr>
          <p:cNvSpPr txBox="1">
            <a:spLocks/>
          </p:cNvSpPr>
          <p:nvPr/>
        </p:nvSpPr>
        <p:spPr>
          <a:xfrm>
            <a:off x="838200" y="162909"/>
            <a:ext cx="1123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953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Adatokból döntések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18176D7D-DD1F-25E9-D128-AF852F134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8332"/>
          <a:stretch>
            <a:fillRect/>
          </a:stretch>
        </p:blipFill>
        <p:spPr>
          <a:xfrm>
            <a:off x="9013512" y="1430476"/>
            <a:ext cx="3053662" cy="5427524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A781EFAF-24F3-04FD-7FE8-2D72ED381C0E}"/>
              </a:ext>
            </a:extLst>
          </p:cNvPr>
          <p:cNvSpPr/>
          <p:nvPr/>
        </p:nvSpPr>
        <p:spPr>
          <a:xfrm>
            <a:off x="0" y="3398401"/>
            <a:ext cx="1791920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7945E95-D75E-C778-7247-72E43542491D}"/>
              </a:ext>
            </a:extLst>
          </p:cNvPr>
          <p:cNvSpPr/>
          <p:nvPr/>
        </p:nvSpPr>
        <p:spPr>
          <a:xfrm rot="5400000">
            <a:off x="10609092" y="5965489"/>
            <a:ext cx="153628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E4C1394D-9258-D43F-E91C-E164C20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4511" y="4988086"/>
            <a:ext cx="16752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CF3F2-148B-C3EB-6D40-FDF71BB13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3326C82-6EBC-8D31-26F5-68593C54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196484" cy="1325563"/>
          </a:xfrm>
        </p:spPr>
        <p:txBody>
          <a:bodyPr/>
          <a:lstStyle/>
          <a:p>
            <a:r>
              <a:rPr lang="hu-HU" dirty="0"/>
              <a:t>5. PÁIR – biotermékek piaci árainak megfigyelése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E850860-1C27-1819-F948-A03F823C901E}"/>
              </a:ext>
            </a:extLst>
          </p:cNvPr>
          <p:cNvSpPr txBox="1"/>
          <p:nvPr/>
        </p:nvSpPr>
        <p:spPr>
          <a:xfrm>
            <a:off x="838200" y="1561128"/>
            <a:ext cx="8773585" cy="3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08D36"/>
                </a:solidFill>
              </a:rPr>
              <a:t>Új </a:t>
            </a:r>
            <a:r>
              <a:rPr lang="hu-HU" sz="2400" b="1" dirty="0" err="1">
                <a:solidFill>
                  <a:srgbClr val="008D36"/>
                </a:solidFill>
              </a:rPr>
              <a:t>árgyűjtési</a:t>
            </a:r>
            <a:r>
              <a:rPr lang="hu-HU" sz="2400" b="1" dirty="0">
                <a:solidFill>
                  <a:srgbClr val="008D36"/>
                </a:solidFill>
              </a:rPr>
              <a:t> rendszer – 2025 júliustól</a:t>
            </a:r>
          </a:p>
          <a:p>
            <a:pPr>
              <a:lnSpc>
                <a:spcPts val="2400"/>
              </a:lnSpc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adatgyűjtés célja:</a:t>
            </a:r>
          </a:p>
          <a:p>
            <a:pPr marL="180000" lvl="1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megbízható képet adjon a biotermékek áralakulásáról</a:t>
            </a:r>
          </a:p>
          <a:p>
            <a:pPr marL="180000" lvl="1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felkészültség egy esetleges Európai Bizottsági adatkérésre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400" b="1" dirty="0">
                <a:solidFill>
                  <a:srgbClr val="008D36"/>
                </a:solidFill>
              </a:rPr>
              <a:t>Adatgyűjtés módszertana</a:t>
            </a:r>
          </a:p>
          <a:p>
            <a:pPr marL="180000" lvl="1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budapesti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biopiac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(Csörsz utcai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Ökopiac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Pesthidegkúti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Biopiac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Pesti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Biopiac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és Vásárcsarnok</a:t>
            </a:r>
          </a:p>
          <a:p>
            <a:pPr marL="180000" lvl="1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Heti rendszeresség</a:t>
            </a:r>
          </a:p>
          <a:p>
            <a:pPr marL="180000" lvl="1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Összesen 40 termék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árgyűjtése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zöldségfélék és gyümölcsök, valamint tojás, tehéntej, akácméz</a:t>
            </a:r>
            <a:endParaRPr lang="hu-HU" dirty="0"/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48400494-2055-78AD-85F4-8AC5C5BC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137" y="1812036"/>
            <a:ext cx="2055390" cy="181647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A8205D31-F1FE-10D7-6810-C26CF141BB1C}"/>
              </a:ext>
            </a:extLst>
          </p:cNvPr>
          <p:cNvSpPr/>
          <p:nvPr/>
        </p:nvSpPr>
        <p:spPr>
          <a:xfrm rot="5400000">
            <a:off x="9384457" y="5078930"/>
            <a:ext cx="3342140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C1A2F8E2-689F-5904-6F02-24C372972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23" y="2260625"/>
            <a:ext cx="1525657" cy="48308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D462483E-4679-692A-467F-1F30FA7AAEA3}"/>
              </a:ext>
            </a:extLst>
          </p:cNvPr>
          <p:cNvSpPr txBox="1"/>
          <p:nvPr/>
        </p:nvSpPr>
        <p:spPr>
          <a:xfrm>
            <a:off x="9128247" y="2872384"/>
            <a:ext cx="20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Piaci Árinformációs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C5C56B4-ACCA-EB97-9F4B-6C0947D83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32" y="5309720"/>
            <a:ext cx="914400" cy="914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2989567-9089-E1C6-FDE0-4651E5C52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83" y="5309720"/>
            <a:ext cx="914400" cy="914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A4F7257-67D3-8A63-1EA0-F6E78601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34" y="5309720"/>
            <a:ext cx="914400" cy="914400"/>
          </a:xfrm>
          <a:prstGeom prst="rect">
            <a:avLst/>
          </a:prstGeom>
        </p:spPr>
      </p:pic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BB2CF082-C8C7-B775-A5C3-DF2C0633C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85" y="5309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54B4-B238-407D-3AC9-1446334C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>
            <a:extLst>
              <a:ext uri="{FF2B5EF4-FFF2-40B4-BE49-F238E27FC236}">
                <a16:creationId xmlns:a16="http://schemas.microsoft.com/office/drawing/2014/main" id="{17958351-D285-E7B5-01B5-B790B81E743A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A90D07C7-A2BD-2845-2ACD-5AFBBEA0B4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534991"/>
            <a:ext cx="2052000" cy="2052000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52A1B926-8A23-20CD-1EB5-D9BFF697C378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AF95C23F-4C24-316E-3CAB-C7DE40000A2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8458" y="2984499"/>
            <a:ext cx="2074565" cy="2074565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08DAC5AD-4010-8B65-A308-20926B42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PÁIR – biotermék </a:t>
            </a:r>
            <a:r>
              <a:rPr lang="hu-HU" dirty="0" err="1"/>
              <a:t>árgyűjtés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0E63F70-CEC0-181E-63A5-F149FEB74FAB}"/>
              </a:ext>
            </a:extLst>
          </p:cNvPr>
          <p:cNvSpPr txBox="1"/>
          <p:nvPr/>
        </p:nvSpPr>
        <p:spPr>
          <a:xfrm>
            <a:off x="724602" y="1364001"/>
            <a:ext cx="460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Kertészet/piaci árak/biotermékek</a:t>
            </a: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026959D8-EEF7-C92B-CDD0-512357330A81}"/>
              </a:ext>
            </a:extLst>
          </p:cNvPr>
          <p:cNvGrpSpPr/>
          <p:nvPr/>
        </p:nvGrpSpPr>
        <p:grpSpPr>
          <a:xfrm>
            <a:off x="3064384" y="2387065"/>
            <a:ext cx="6063233" cy="3614487"/>
            <a:chOff x="3268083" y="2387065"/>
            <a:chExt cx="6063233" cy="3614487"/>
          </a:xfrm>
        </p:grpSpPr>
        <p:pic>
          <p:nvPicPr>
            <p:cNvPr id="15" name="Ábra 14">
              <a:extLst>
                <a:ext uri="{FF2B5EF4-FFF2-40B4-BE49-F238E27FC236}">
                  <a16:creationId xmlns:a16="http://schemas.microsoft.com/office/drawing/2014/main" id="{CAA17D7B-F13A-DF63-0AEE-EC79B7394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8083" y="2387065"/>
              <a:ext cx="6063233" cy="3614487"/>
            </a:xfrm>
            <a:prstGeom prst="rect">
              <a:avLst/>
            </a:prstGeom>
          </p:spPr>
        </p:pic>
        <p:pic>
          <p:nvPicPr>
            <p:cNvPr id="9" name="Kép 8" descr="A képen szöveg, képernyőkép, szoftver, Weblap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B0DBE6D4-6F61-833C-9C50-1A580B58E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3249" y="2626671"/>
              <a:ext cx="5148000" cy="3174600"/>
            </a:xfrm>
            <a:prstGeom prst="rect">
              <a:avLst/>
            </a:prstGeom>
          </p:spPr>
        </p:pic>
      </p:grpSp>
      <p:sp>
        <p:nvSpPr>
          <p:cNvPr id="20" name="Ellipszis 4">
            <a:extLst>
              <a:ext uri="{FF2B5EF4-FFF2-40B4-BE49-F238E27FC236}">
                <a16:creationId xmlns:a16="http://schemas.microsoft.com/office/drawing/2014/main" id="{316FE7FC-5BD9-8BA4-1D6B-28E3E3F38C7D}"/>
              </a:ext>
            </a:extLst>
          </p:cNvPr>
          <p:cNvSpPr txBox="1"/>
          <p:nvPr/>
        </p:nvSpPr>
        <p:spPr>
          <a:xfrm>
            <a:off x="9455500" y="2931086"/>
            <a:ext cx="2028042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ÚJ ADATOK!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Lehetőség a biotermékek</a:t>
            </a:r>
            <a:br>
              <a:rPr lang="hu-HU" b="1" dirty="0"/>
            </a:br>
            <a:r>
              <a:rPr lang="hu-HU" b="1" dirty="0"/>
              <a:t>piaciárainak figyelésére </a:t>
            </a:r>
          </a:p>
        </p:txBody>
      </p:sp>
      <p:pic>
        <p:nvPicPr>
          <p:cNvPr id="24" name="Ábra 23">
            <a:extLst>
              <a:ext uri="{FF2B5EF4-FFF2-40B4-BE49-F238E27FC236}">
                <a16:creationId xmlns:a16="http://schemas.microsoft.com/office/drawing/2014/main" id="{41661B3D-6E6A-F3B1-B0E0-A16D8FE4E9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740" y="33017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0196D-D32E-0160-0DD0-F27CDF715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5C15B42-2792-B9D8-AB57-3D61728A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353800" cy="1325563"/>
          </a:xfrm>
        </p:spPr>
        <p:txBody>
          <a:bodyPr/>
          <a:lstStyle/>
          <a:p>
            <a:r>
              <a:rPr lang="hu-HU" dirty="0"/>
              <a:t>5. PÁIR – zöldségfélék és gyümölcsök leggyakoribb piaci ára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C80DF4-E003-292B-4999-06CF5AF13FAB}"/>
              </a:ext>
            </a:extLst>
          </p:cNvPr>
          <p:cNvSpPr txBox="1"/>
          <p:nvPr/>
        </p:nvSpPr>
        <p:spPr>
          <a:xfrm>
            <a:off x="838200" y="1793272"/>
            <a:ext cx="79954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b="1" dirty="0">
                <a:solidFill>
                  <a:srgbClr val="008D36"/>
                </a:solidFill>
              </a:rPr>
              <a:t>A zöldségfélék és gyümölcsök korábbi </a:t>
            </a:r>
            <a:r>
              <a:rPr lang="hu-HU" b="1" dirty="0" err="1">
                <a:solidFill>
                  <a:srgbClr val="008D36"/>
                </a:solidFill>
              </a:rPr>
              <a:t>árfigyelése</a:t>
            </a:r>
            <a:r>
              <a:rPr lang="hu-HU" b="1" dirty="0">
                <a:solidFill>
                  <a:srgbClr val="008D36"/>
                </a:solidFill>
              </a:rPr>
              <a:t> kibővült budapesti és Pest vármegyei piacokkal: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fogyasztói piacon történik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árfelmérés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nagybani piac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árfigyelése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(Budapest, Debrecen, Szeged)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>
                <a:solidFill>
                  <a:srgbClr val="008D36"/>
                </a:solidFill>
              </a:rPr>
              <a:t>Új interaktív megjelenítés lehetőséget ad: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fogyasztói és nagybani árak összevetése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hazai és importtermékek árainak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nyomonkövetése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árgyűjtés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nemcsak fajokra, hanem fajtákra / fajtacsoportokra is kiterjed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elkülöníthető a primer és a szabadföldi termelési mód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>
                <a:solidFill>
                  <a:srgbClr val="008D36"/>
                </a:solidFill>
              </a:rPr>
              <a:t>Hetente frissülő adatok: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Minden szombat reggel 7 órakor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3E0EFF39-8380-B89A-F9AB-3789B660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137" y="1812036"/>
            <a:ext cx="2055390" cy="181647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CE5FB54B-5EBD-E2E9-9066-19925D832B1B}"/>
              </a:ext>
            </a:extLst>
          </p:cNvPr>
          <p:cNvSpPr/>
          <p:nvPr/>
        </p:nvSpPr>
        <p:spPr>
          <a:xfrm rot="5400000">
            <a:off x="9384457" y="5078930"/>
            <a:ext cx="3342140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9895A4D-552A-8D5C-9A39-33AAF0661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23" y="2260625"/>
            <a:ext cx="1525657" cy="48308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36B985AA-4F8B-C8D9-F158-276A526FA475}"/>
              </a:ext>
            </a:extLst>
          </p:cNvPr>
          <p:cNvSpPr txBox="1"/>
          <p:nvPr/>
        </p:nvSpPr>
        <p:spPr>
          <a:xfrm>
            <a:off x="9128247" y="2872384"/>
            <a:ext cx="20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Piaci Árinformációs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6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8E73-A1A4-3268-B221-A92FE086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>
            <a:extLst>
              <a:ext uri="{FF2B5EF4-FFF2-40B4-BE49-F238E27FC236}">
                <a16:creationId xmlns:a16="http://schemas.microsoft.com/office/drawing/2014/main" id="{BA820555-FB3F-2EC2-0E98-5C02987E710C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63976D25-3E6D-D805-9EB3-ACC5F17D8FF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534991"/>
            <a:ext cx="2052000" cy="2052000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A1637811-2B66-D8FD-68B3-F1DCF0682BB0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Ábra 21">
            <a:extLst>
              <a:ext uri="{FF2B5EF4-FFF2-40B4-BE49-F238E27FC236}">
                <a16:creationId xmlns:a16="http://schemas.microsoft.com/office/drawing/2014/main" id="{CBC7A902-C836-FB10-772C-97ED8E13D5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8458" y="2984499"/>
            <a:ext cx="2074565" cy="2074565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C80B624C-6464-6240-AD9D-E11B6BF5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0752667" cy="1325563"/>
          </a:xfrm>
        </p:spPr>
        <p:txBody>
          <a:bodyPr/>
          <a:lstStyle/>
          <a:p>
            <a:r>
              <a:rPr lang="hu-HU" dirty="0"/>
              <a:t>5. PÁIR – zöldségfélék leggyakoribb piaci ára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A658B67-F43F-694F-2D40-5CE9B4DB0F36}"/>
              </a:ext>
            </a:extLst>
          </p:cNvPr>
          <p:cNvSpPr txBox="1"/>
          <p:nvPr/>
        </p:nvSpPr>
        <p:spPr>
          <a:xfrm>
            <a:off x="838200" y="1234484"/>
            <a:ext cx="460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Kertészet/zöldségfélék legyakoribb ára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F1E56249-0BBF-5E3B-F8CF-A513157BA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4384" y="2387065"/>
            <a:ext cx="6063233" cy="3614487"/>
          </a:xfrm>
          <a:prstGeom prst="rect">
            <a:avLst/>
          </a:prstGeom>
        </p:spPr>
      </p:pic>
      <p:sp>
        <p:nvSpPr>
          <p:cNvPr id="13" name="Ellipszis 4">
            <a:extLst>
              <a:ext uri="{FF2B5EF4-FFF2-40B4-BE49-F238E27FC236}">
                <a16:creationId xmlns:a16="http://schemas.microsoft.com/office/drawing/2014/main" id="{2E51BE31-E2CE-5134-58DD-F2EC78E3D919}"/>
              </a:ext>
            </a:extLst>
          </p:cNvPr>
          <p:cNvSpPr txBox="1"/>
          <p:nvPr/>
        </p:nvSpPr>
        <p:spPr>
          <a:xfrm>
            <a:off x="9416598" y="2984499"/>
            <a:ext cx="2074564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A leggyakoribb zöldségfélék nagybani árainak elemzésére is lehetőség nyílik</a:t>
            </a:r>
          </a:p>
        </p:txBody>
      </p:sp>
      <p:pic>
        <p:nvPicPr>
          <p:cNvPr id="16" name="Kép 15" descr="A képen szöveg, képernyőkép, szoftver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0C1A9A6-F0B5-935F-5FD2-95AAC53A3A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000" y="2613836"/>
            <a:ext cx="5148000" cy="3177364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024D88FC-4F9A-726B-691F-ED5EB56E8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389" y="3330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5DD75-587F-29C8-DA80-5C404A22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>
            <a:extLst>
              <a:ext uri="{FF2B5EF4-FFF2-40B4-BE49-F238E27FC236}">
                <a16:creationId xmlns:a16="http://schemas.microsoft.com/office/drawing/2014/main" id="{F5E03A8C-DD03-1049-F25A-2FFD86DC9E26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Ábra 18">
            <a:extLst>
              <a:ext uri="{FF2B5EF4-FFF2-40B4-BE49-F238E27FC236}">
                <a16:creationId xmlns:a16="http://schemas.microsoft.com/office/drawing/2014/main" id="{13957054-A312-3A8F-13ED-9A612268A4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9455501" y="2534991"/>
            <a:ext cx="2052000" cy="2052000"/>
          </a:xfrm>
          <a:prstGeom prst="rect">
            <a:avLst/>
          </a:prstGeo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964201B8-B5D5-9563-6648-78D0F0EF611A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Ábra 20">
            <a:extLst>
              <a:ext uri="{FF2B5EF4-FFF2-40B4-BE49-F238E27FC236}">
                <a16:creationId xmlns:a16="http://schemas.microsoft.com/office/drawing/2014/main" id="{0D43A266-6AC9-D950-0474-E6845278DA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8458" y="2984499"/>
            <a:ext cx="2074565" cy="2074565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4F305696-CEB1-F6D4-77B8-B8323CBD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0752667" cy="1325563"/>
          </a:xfrm>
        </p:spPr>
        <p:txBody>
          <a:bodyPr/>
          <a:lstStyle/>
          <a:p>
            <a:r>
              <a:rPr lang="hu-HU" dirty="0"/>
              <a:t>5. PÁIR – zöldségfélék leggyakoribb piaci ára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A00AF2C-19DE-E83F-75FD-CEC17E3C7150}"/>
              </a:ext>
            </a:extLst>
          </p:cNvPr>
          <p:cNvSpPr txBox="1"/>
          <p:nvPr/>
        </p:nvSpPr>
        <p:spPr>
          <a:xfrm>
            <a:off x="838200" y="1234484"/>
            <a:ext cx="637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Kertészet/zöldségfélék legyakoribb ára/nagybani piac</a:t>
            </a:r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022BD5F4-14F9-E26A-B996-C5B2FEDD6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4384" y="2387065"/>
            <a:ext cx="6063233" cy="3614487"/>
          </a:xfrm>
          <a:prstGeom prst="rect">
            <a:avLst/>
          </a:prstGeom>
        </p:spPr>
      </p:pic>
      <p:pic>
        <p:nvPicPr>
          <p:cNvPr id="15" name="Kép 14" descr="A képen szöveg, képernyőkép, szoftver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77C106-5249-16C0-580C-CF76AA999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000" y="2626537"/>
            <a:ext cx="5148000" cy="3145286"/>
          </a:xfrm>
          <a:prstGeom prst="rect">
            <a:avLst/>
          </a:prstGeom>
        </p:spPr>
      </p:pic>
      <p:sp>
        <p:nvSpPr>
          <p:cNvPr id="2" name="Ellipszis 4">
            <a:extLst>
              <a:ext uri="{FF2B5EF4-FFF2-40B4-BE49-F238E27FC236}">
                <a16:creationId xmlns:a16="http://schemas.microsoft.com/office/drawing/2014/main" id="{CB80AD5A-10D4-5870-242F-7DAD9C463E12}"/>
              </a:ext>
            </a:extLst>
          </p:cNvPr>
          <p:cNvSpPr txBox="1"/>
          <p:nvPr/>
        </p:nvSpPr>
        <p:spPr>
          <a:xfrm>
            <a:off x="9416598" y="2984499"/>
            <a:ext cx="2074564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Belföldi és import árak egy helyen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D2DF4BE1-CCDD-8C1A-9842-D884ACB3A8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740" y="332365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8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7CB9C-EE2D-3A99-544F-9E273A0D2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FC409B7-AD8C-D018-A38B-3E6530265B52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Ábra 13">
            <a:extLst>
              <a:ext uri="{FF2B5EF4-FFF2-40B4-BE49-F238E27FC236}">
                <a16:creationId xmlns:a16="http://schemas.microsoft.com/office/drawing/2014/main" id="{2549AA75-5FEA-6319-31ED-E83D9A0A12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8458" y="2984499"/>
            <a:ext cx="2074565" cy="207456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FEDE7F0-479A-ED41-99A0-4771CBEF7C5A}"/>
              </a:ext>
            </a:extLst>
          </p:cNvPr>
          <p:cNvSpPr/>
          <p:nvPr/>
        </p:nvSpPr>
        <p:spPr>
          <a:xfrm rot="16200000" flipV="1">
            <a:off x="8128108" y="5314605"/>
            <a:ext cx="2870789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A8EE893-E317-BC65-E47A-086BB254FF1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9455501" y="2534991"/>
            <a:ext cx="2052000" cy="2052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20625C58-40E2-1B0A-06FE-60E2016E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0752667" cy="1325563"/>
          </a:xfrm>
        </p:spPr>
        <p:txBody>
          <a:bodyPr/>
          <a:lstStyle/>
          <a:p>
            <a:r>
              <a:rPr lang="hu-HU" dirty="0"/>
              <a:t>5. PÁIR – gyümölcsfélék leggyakoribb piaci ára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798F47B-4C9B-1970-4970-B740BB6B56EB}"/>
              </a:ext>
            </a:extLst>
          </p:cNvPr>
          <p:cNvSpPr txBox="1"/>
          <p:nvPr/>
        </p:nvSpPr>
        <p:spPr>
          <a:xfrm>
            <a:off x="838200" y="1234484"/>
            <a:ext cx="460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2"/>
                </a:solidFill>
              </a:rPr>
              <a:t>Kertészet/gyümölcsök legyakoribb ára</a:t>
            </a:r>
          </a:p>
        </p:txBody>
      </p:sp>
      <p:sp>
        <p:nvSpPr>
          <p:cNvPr id="10" name="Ellipszis 4">
            <a:extLst>
              <a:ext uri="{FF2B5EF4-FFF2-40B4-BE49-F238E27FC236}">
                <a16:creationId xmlns:a16="http://schemas.microsoft.com/office/drawing/2014/main" id="{01FB2521-5893-3DC8-3D35-236EFAACFCBB}"/>
              </a:ext>
            </a:extLst>
          </p:cNvPr>
          <p:cNvSpPr txBox="1"/>
          <p:nvPr/>
        </p:nvSpPr>
        <p:spPr>
          <a:xfrm>
            <a:off x="9455500" y="2534992"/>
            <a:ext cx="2052000" cy="2052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Szezonális </a:t>
            </a:r>
            <a:r>
              <a:rPr lang="hu-HU" b="1" dirty="0" err="1"/>
              <a:t>gyümölcsökárak</a:t>
            </a:r>
            <a:endParaRPr lang="hu-HU" b="1" dirty="0"/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9C44F4C3-FC84-8F4C-BBEE-B35883951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4384" y="2387065"/>
            <a:ext cx="6063233" cy="3614487"/>
          </a:xfrm>
          <a:prstGeom prst="rect">
            <a:avLst/>
          </a:prstGeom>
        </p:spPr>
      </p:pic>
      <p:pic>
        <p:nvPicPr>
          <p:cNvPr id="17" name="Kép 16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2FE8457-36B1-B730-0904-8238B5D7E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3481" y="2608294"/>
            <a:ext cx="5182064" cy="3195606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AACA2C30-7AE1-4410-D3A7-22B5D8E0D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797" y="3330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18F27CC-D48A-4836-8C76-A308742D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0399776" cy="1325563"/>
          </a:xfrm>
        </p:spPr>
        <p:txBody>
          <a:bodyPr/>
          <a:lstStyle/>
          <a:p>
            <a:r>
              <a:rPr lang="hu-HU" dirty="0"/>
              <a:t>6. ASIR – takarmánygyártási diagram fejlesztése (folyamatban)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CB66958-436C-03EF-856E-6408E00D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52" y="1631991"/>
            <a:ext cx="8950042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953E"/>
              </a:buClr>
              <a:buSz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8D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Cél: az egyes állatfajoknál alkalmazott takarmánytípusok és azok összetételének szemléletes bemutatása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ASIR igényei alapján a takarmánygyártáshoz kapcsolódó diagram fejlesztése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új megközelítés professzionálisabb megjelenést biztosít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diagram jelenleg </a:t>
            </a:r>
            <a:r>
              <a:rPr lang="hu-H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tesztadatokat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tartalmaz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végleges megjelenés és oldalszerkezet még kialakítás alatt áll</a:t>
            </a:r>
          </a:p>
          <a:p>
            <a:endParaRPr lang="hu-HU" dirty="0"/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9AB66DC0-A3CD-FF00-E407-EBB5BAC5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638985" y="1927535"/>
            <a:ext cx="2055390" cy="1816475"/>
          </a:xfrm>
          <a:prstGeom prst="rect">
            <a:avLst/>
          </a:prstGeom>
        </p:spPr>
      </p:pic>
      <p:pic>
        <p:nvPicPr>
          <p:cNvPr id="3" name="Kép 2" descr="A képen szöveg, clipart, vektorgrafika látható&#10;&#10;Automatikusan generált leírás">
            <a:extLst>
              <a:ext uri="{FF2B5EF4-FFF2-40B4-BE49-F238E27FC236}">
                <a16:creationId xmlns:a16="http://schemas.microsoft.com/office/drawing/2014/main" id="{451505D6-9330-0826-40A7-8BB9EA90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03" y="2449372"/>
            <a:ext cx="1397202" cy="49860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04C0475-F49C-5EFB-4112-1231A968FF12}"/>
              </a:ext>
            </a:extLst>
          </p:cNvPr>
          <p:cNvSpPr txBox="1"/>
          <p:nvPr/>
        </p:nvSpPr>
        <p:spPr>
          <a:xfrm>
            <a:off x="9611881" y="3108418"/>
            <a:ext cx="2040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</a:rPr>
              <a:t>Agrárstatisztikai Információs Rendszer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74A8665-3DC0-0D95-667B-F118C9B7764E}"/>
              </a:ext>
            </a:extLst>
          </p:cNvPr>
          <p:cNvSpPr/>
          <p:nvPr/>
        </p:nvSpPr>
        <p:spPr>
          <a:xfrm rot="16200000" flipV="1">
            <a:off x="8108686" y="5111700"/>
            <a:ext cx="3276600" cy="216000"/>
          </a:xfrm>
          <a:prstGeom prst="rect">
            <a:avLst/>
          </a:prstGeom>
          <a:solidFill>
            <a:srgbClr val="88D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9B4BCCC2-DD3E-BDC2-C068-00394D11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1246"/>
          <a:stretch>
            <a:fillRect/>
          </a:stretch>
        </p:blipFill>
        <p:spPr>
          <a:xfrm>
            <a:off x="2997200" y="4765088"/>
            <a:ext cx="5994400" cy="2092912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B8C1CC93-CCCB-C3E2-EE67-8879B1D60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4937" y="5162509"/>
            <a:ext cx="1607219" cy="9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03BB-6C4B-E951-4805-9B74AF17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0EAE758-3AB6-C247-001A-27537789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0399776" cy="1325563"/>
          </a:xfrm>
        </p:spPr>
        <p:txBody>
          <a:bodyPr/>
          <a:lstStyle/>
          <a:p>
            <a:r>
              <a:rPr lang="hu-HU" dirty="0"/>
              <a:t>Folyamatos fejlesztés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EF974A5-FD9B-2FF5-A0B6-DAB86BFC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24" y="1544207"/>
            <a:ext cx="10399776" cy="917070"/>
          </a:xfrm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  <a:buNone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Az </a:t>
            </a:r>
            <a:r>
              <a:rPr lang="hu-HU" sz="2400" b="1" dirty="0">
                <a:solidFill>
                  <a:schemeClr val="accent2"/>
                </a:solidFill>
              </a:rPr>
              <a:t>AIP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folyamatosan fejlődik, új adatokkal és funkciókkal bővítjük </a:t>
            </a:r>
            <a:b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felhasználói igényeknek megfelelően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C0E9490C-960B-D889-33C9-E4DDB51D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966"/>
          <a:stretch>
            <a:fillRect/>
          </a:stretch>
        </p:blipFill>
        <p:spPr>
          <a:xfrm>
            <a:off x="263475" y="3547138"/>
            <a:ext cx="2448000" cy="3310862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D9F44CF5-6681-F641-B08E-F7FB241F5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2900" y="2698779"/>
            <a:ext cx="1233261" cy="396000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EAE40BD2-5CCE-81AC-2A91-6CD134B5B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4300" y="2694335"/>
            <a:ext cx="1404000" cy="397353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F43C08DC-BE6D-576F-8A3D-5B3D359BC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194" y="2698779"/>
            <a:ext cx="1125749" cy="396000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52487064-2BB1-C1B8-AA31-03C4F1C24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38024" b="33529"/>
          <a:stretch>
            <a:fillRect/>
          </a:stretch>
        </p:blipFill>
        <p:spPr>
          <a:xfrm>
            <a:off x="5222245" y="3559602"/>
            <a:ext cx="2543486" cy="3298398"/>
          </a:xfrm>
          <a:prstGeom prst="rect">
            <a:avLst/>
          </a:prstGeom>
        </p:spPr>
      </p:pic>
      <p:pic>
        <p:nvPicPr>
          <p:cNvPr id="24" name="Ábra 23">
            <a:extLst>
              <a:ext uri="{FF2B5EF4-FFF2-40B4-BE49-F238E27FC236}">
                <a16:creationId xmlns:a16="http://schemas.microsoft.com/office/drawing/2014/main" id="{FECD5036-A8ED-8D3D-8D88-465567A473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5415"/>
          <a:stretch>
            <a:fillRect/>
          </a:stretch>
        </p:blipFill>
        <p:spPr>
          <a:xfrm>
            <a:off x="7927455" y="3559603"/>
            <a:ext cx="2448000" cy="3298398"/>
          </a:xfrm>
          <a:prstGeom prst="rect">
            <a:avLst/>
          </a:prstGeom>
        </p:spPr>
      </p:pic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D0878287-7A56-769A-A656-BD4E38793861}"/>
              </a:ext>
            </a:extLst>
          </p:cNvPr>
          <p:cNvGrpSpPr/>
          <p:nvPr/>
        </p:nvGrpSpPr>
        <p:grpSpPr>
          <a:xfrm>
            <a:off x="4047722" y="5452990"/>
            <a:ext cx="1012799" cy="1405010"/>
            <a:chOff x="4078154" y="5452990"/>
            <a:chExt cx="1012799" cy="1405010"/>
          </a:xfrm>
        </p:grpSpPr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B8FFE862-CA85-CB38-7FCC-3912390D52BC}"/>
                </a:ext>
              </a:extLst>
            </p:cNvPr>
            <p:cNvSpPr/>
            <p:nvPr/>
          </p:nvSpPr>
          <p:spPr>
            <a:xfrm rot="16200000" flipH="1" flipV="1">
              <a:off x="4740567" y="6507615"/>
              <a:ext cx="594161" cy="106610"/>
            </a:xfrm>
            <a:prstGeom prst="rect">
              <a:avLst/>
            </a:prstGeom>
            <a:solidFill>
              <a:srgbClr val="39C4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6" name="Ábra 25">
              <a:extLst>
                <a:ext uri="{FF2B5EF4-FFF2-40B4-BE49-F238E27FC236}">
                  <a16:creationId xmlns:a16="http://schemas.microsoft.com/office/drawing/2014/main" id="{506E84F3-45FA-7FA7-E1A8-96B24B575021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 flipV="1">
              <a:off x="4078154" y="5452990"/>
              <a:ext cx="1012799" cy="1012799"/>
            </a:xfrm>
            <a:prstGeom prst="rect">
              <a:avLst/>
            </a:prstGeom>
          </p:spPr>
        </p:pic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8D5143B2-401A-F23A-2C7D-06636E5603A7}"/>
              </a:ext>
            </a:extLst>
          </p:cNvPr>
          <p:cNvGrpSpPr/>
          <p:nvPr/>
        </p:nvGrpSpPr>
        <p:grpSpPr>
          <a:xfrm>
            <a:off x="10537181" y="4642140"/>
            <a:ext cx="1012799" cy="2215860"/>
            <a:chOff x="10537181" y="4642140"/>
            <a:chExt cx="1012799" cy="2215860"/>
          </a:xfrm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12B0C152-DBCC-9FCD-1918-F58DAAFD4EE3}"/>
                </a:ext>
              </a:extLst>
            </p:cNvPr>
            <p:cNvSpPr/>
            <p:nvPr/>
          </p:nvSpPr>
          <p:spPr>
            <a:xfrm rot="5400000" flipH="1">
              <a:off x="9920886" y="6135095"/>
              <a:ext cx="1339200" cy="106610"/>
            </a:xfrm>
            <a:prstGeom prst="rect">
              <a:avLst/>
            </a:prstGeom>
            <a:solidFill>
              <a:srgbClr val="29A7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8" name="Ábra 27">
              <a:extLst>
                <a:ext uri="{FF2B5EF4-FFF2-40B4-BE49-F238E27FC236}">
                  <a16:creationId xmlns:a16="http://schemas.microsoft.com/office/drawing/2014/main" id="{610A7768-89A9-8AB1-9982-43A7AD526D7C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5400000">
              <a:off x="10537181" y="4642140"/>
              <a:ext cx="1012799" cy="1012799"/>
            </a:xfrm>
            <a:prstGeom prst="rect">
              <a:avLst/>
            </a:prstGeom>
          </p:spPr>
        </p:pic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D949BEDD-D450-B312-E5FD-FB9087AF97C7}"/>
              </a:ext>
            </a:extLst>
          </p:cNvPr>
          <p:cNvGrpSpPr/>
          <p:nvPr/>
        </p:nvGrpSpPr>
        <p:grpSpPr>
          <a:xfrm>
            <a:off x="2873199" y="5148539"/>
            <a:ext cx="1012799" cy="1709461"/>
            <a:chOff x="2993190" y="5148539"/>
            <a:chExt cx="1012799" cy="1709461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275943DF-D310-A0D7-8C4C-0FED51179B0E}"/>
                </a:ext>
              </a:extLst>
            </p:cNvPr>
            <p:cNvSpPr/>
            <p:nvPr/>
          </p:nvSpPr>
          <p:spPr>
            <a:xfrm rot="5400000" flipH="1">
              <a:off x="2630094" y="6388295"/>
              <a:ext cx="832801" cy="106610"/>
            </a:xfrm>
            <a:prstGeom prst="rect">
              <a:avLst/>
            </a:prstGeom>
            <a:solidFill>
              <a:srgbClr val="89D7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2" name="Ábra 31">
              <a:extLst>
                <a:ext uri="{FF2B5EF4-FFF2-40B4-BE49-F238E27FC236}">
                  <a16:creationId xmlns:a16="http://schemas.microsoft.com/office/drawing/2014/main" id="{6A8A960D-8ADE-B4C5-6792-518E610B63B5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5400000">
              <a:off x="2993190" y="5148539"/>
              <a:ext cx="1012799" cy="1012799"/>
            </a:xfrm>
            <a:prstGeom prst="rect">
              <a:avLst/>
            </a:prstGeom>
          </p:spPr>
        </p:pic>
      </p:grpSp>
      <p:pic>
        <p:nvPicPr>
          <p:cNvPr id="39" name="Kép 38" descr="A képen Betűtípus, Grafika, képernyőkép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EB9EEE2-0204-5CC3-E96F-DBB5C5D718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60" y="395966"/>
            <a:ext cx="3378295" cy="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öveg, Grafika, Grafikus tervezés, rajzfilm látható&#10;&#10;Automatikusan generált leírás">
            <a:extLst>
              <a:ext uri="{FF2B5EF4-FFF2-40B4-BE49-F238E27FC236}">
                <a16:creationId xmlns:a16="http://schemas.microsoft.com/office/drawing/2014/main" id="{3FAE36F8-C356-FA90-3657-CC236233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355" cy="6858000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BD7B1290-B13C-AF4E-71E1-07253A95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2008" y="0"/>
            <a:ext cx="8509992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EEB68BB1-A231-6C32-130B-7B77DA136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4050" y="-11649"/>
            <a:ext cx="2647950" cy="571500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62D2BD3B-FBD4-46DA-A633-74896020B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583899"/>
            <a:ext cx="285750" cy="2857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83E39EC6-A8A4-4955-BDF6-5A5C00AF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256" y="881878"/>
            <a:ext cx="8076712" cy="810820"/>
          </a:xfrm>
        </p:spPr>
        <p:txBody>
          <a:bodyPr>
            <a:normAutofit/>
          </a:bodyPr>
          <a:lstStyle/>
          <a:p>
            <a:pPr algn="ctr"/>
            <a:r>
              <a:rPr lang="hu-H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1FA2FA7-621C-3A0D-4FD5-C4DE2AC1E72E}"/>
              </a:ext>
            </a:extLst>
          </p:cNvPr>
          <p:cNvSpPr txBox="1"/>
          <p:nvPr/>
        </p:nvSpPr>
        <p:spPr>
          <a:xfrm>
            <a:off x="6503489" y="4284828"/>
            <a:ext cx="337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>
                <a:solidFill>
                  <a:schemeClr val="bg1"/>
                </a:solidFill>
              </a:rPr>
              <a:t>Dr. Goda Pál</a:t>
            </a:r>
            <a:endParaRPr lang="hu-HU" sz="200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DF65A9-E295-73A2-1A43-3517BE4C23D8}"/>
              </a:ext>
            </a:extLst>
          </p:cNvPr>
          <p:cNvSpPr txBox="1"/>
          <p:nvPr/>
        </p:nvSpPr>
        <p:spPr>
          <a:xfrm>
            <a:off x="6503489" y="4714280"/>
            <a:ext cx="337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>
                <a:solidFill>
                  <a:schemeClr val="bg1"/>
                </a:solidFill>
              </a:rPr>
              <a:t>goda.pal@aki.gov.hu</a:t>
            </a:r>
            <a:endParaRPr lang="hu-HU" sz="140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561774C0-D47F-B2E4-30D7-C58078676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723900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0054E762-0917-4850-3D2C-3D98E1ED39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9289"/>
          <a:stretch/>
        </p:blipFill>
        <p:spPr>
          <a:xfrm>
            <a:off x="5675550" y="6231631"/>
            <a:ext cx="5032125" cy="307777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53C19727-9F43-F2A2-6B68-854AB4F72E0B}"/>
              </a:ext>
            </a:extLst>
          </p:cNvPr>
          <p:cNvSpPr/>
          <p:nvPr/>
        </p:nvSpPr>
        <p:spPr>
          <a:xfrm>
            <a:off x="7044243" y="1781117"/>
            <a:ext cx="2294738" cy="2294738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71A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</a:t>
            </a:r>
          </a:p>
        </p:txBody>
      </p: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23D95F56-0BE2-DB6D-8594-654BCBBC5498}"/>
              </a:ext>
            </a:extLst>
          </p:cNvPr>
          <p:cNvGrpSpPr/>
          <p:nvPr/>
        </p:nvGrpSpPr>
        <p:grpSpPr>
          <a:xfrm>
            <a:off x="6218286" y="5285429"/>
            <a:ext cx="3946652" cy="783644"/>
            <a:chOff x="6048424" y="5565416"/>
            <a:chExt cx="3946652" cy="783644"/>
          </a:xfrm>
        </p:grpSpPr>
        <p:pic>
          <p:nvPicPr>
            <p:cNvPr id="13" name="Kép 12" descr="A képen szöveg, Betűtípus, Grafika, képernyőkép látható&#10;&#10;Automatikusan generált leírás">
              <a:extLst>
                <a:ext uri="{FF2B5EF4-FFF2-40B4-BE49-F238E27FC236}">
                  <a16:creationId xmlns:a16="http://schemas.microsoft.com/office/drawing/2014/main" id="{A45B0277-2A26-543A-F469-E91DB73C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965" y="5709678"/>
              <a:ext cx="2620111" cy="512230"/>
            </a:xfrm>
            <a:prstGeom prst="rect">
              <a:avLst/>
            </a:prstGeom>
          </p:spPr>
        </p:pic>
        <p:pic>
          <p:nvPicPr>
            <p:cNvPr id="77" name="Kép 76" descr="A képen Grafika, Betűtípus, Grafikus tervezés, tervezés látható&#10;&#10;Automatikusan generált leírás">
              <a:extLst>
                <a:ext uri="{FF2B5EF4-FFF2-40B4-BE49-F238E27FC236}">
                  <a16:creationId xmlns:a16="http://schemas.microsoft.com/office/drawing/2014/main" id="{80828569-2234-569B-AFD5-74DE3037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424" y="5565416"/>
              <a:ext cx="1215975" cy="783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42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Ábra 46">
            <a:extLst>
              <a:ext uri="{FF2B5EF4-FFF2-40B4-BE49-F238E27FC236}">
                <a16:creationId xmlns:a16="http://schemas.microsoft.com/office/drawing/2014/main" id="{B04345BA-98D2-4124-BD2B-7E7A9A2B9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7155874" y="4708839"/>
            <a:ext cx="1839034" cy="1839034"/>
          </a:xfrm>
          <a:prstGeom prst="rect">
            <a:avLst/>
          </a:prstGeom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id="{8222D6C0-E9B7-8182-A791-5BBCC0D9CF1A}"/>
              </a:ext>
            </a:extLst>
          </p:cNvPr>
          <p:cNvSpPr/>
          <p:nvPr/>
        </p:nvSpPr>
        <p:spPr>
          <a:xfrm rot="16200000">
            <a:off x="8700218" y="6563309"/>
            <a:ext cx="37338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7" name="Ábra 36">
            <a:extLst>
              <a:ext uri="{FF2B5EF4-FFF2-40B4-BE49-F238E27FC236}">
                <a16:creationId xmlns:a16="http://schemas.microsoft.com/office/drawing/2014/main" id="{E3B9459F-E665-97B9-0FB8-09710033D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9638985" y="3311835"/>
            <a:ext cx="2055390" cy="1816475"/>
          </a:xfrm>
          <a:prstGeom prst="rect">
            <a:avLst/>
          </a:prstGeom>
        </p:spPr>
      </p:pic>
      <p:pic>
        <p:nvPicPr>
          <p:cNvPr id="27" name="Ábra 26">
            <a:extLst>
              <a:ext uri="{FF2B5EF4-FFF2-40B4-BE49-F238E27FC236}">
                <a16:creationId xmlns:a16="http://schemas.microsoft.com/office/drawing/2014/main" id="{C032D26B-CE88-786F-D86C-A9F35C9C7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2987" y="2785102"/>
            <a:ext cx="2055390" cy="1816475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AAA19F33-C039-6A0E-26E2-5A96C8FC5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9357086" y="1415140"/>
            <a:ext cx="2055390" cy="1816475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18F27CC-D48A-4836-8C76-A308742D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Információs rendszereink</a:t>
            </a:r>
            <a:endParaRPr lang="hu-HU" sz="2400" dirty="0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EB56208-0F5F-4DE9-B5C9-5AFC435903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00" y="3304334"/>
            <a:ext cx="1525657" cy="483081"/>
          </a:xfrm>
          <a:prstGeom prst="rect">
            <a:avLst/>
          </a:prstGeom>
        </p:spPr>
      </p:pic>
      <p:pic>
        <p:nvPicPr>
          <p:cNvPr id="11" name="Kép 10" descr="A képen szöveg, clipart, vektorgrafika látható&#10;&#10;Automatikusan generált leírás">
            <a:extLst>
              <a:ext uri="{FF2B5EF4-FFF2-40B4-BE49-F238E27FC236}">
                <a16:creationId xmlns:a16="http://schemas.microsoft.com/office/drawing/2014/main" id="{36FB9E78-3662-22D5-5C43-0844D1DFE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03" y="3833672"/>
            <a:ext cx="1397202" cy="498607"/>
          </a:xfrm>
          <a:prstGeom prst="rect">
            <a:avLst/>
          </a:prstGeom>
        </p:spPr>
      </p:pic>
      <p:sp>
        <p:nvSpPr>
          <p:cNvPr id="49" name="Szövegdoboz 48">
            <a:extLst>
              <a:ext uri="{FF2B5EF4-FFF2-40B4-BE49-F238E27FC236}">
                <a16:creationId xmlns:a16="http://schemas.microsoft.com/office/drawing/2014/main" id="{D7EE65FC-3057-BDBF-D636-FA89CBB5DFF6}"/>
              </a:ext>
            </a:extLst>
          </p:cNvPr>
          <p:cNvSpPr txBox="1"/>
          <p:nvPr/>
        </p:nvSpPr>
        <p:spPr>
          <a:xfrm>
            <a:off x="10055708" y="5371686"/>
            <a:ext cx="148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39C4D2"/>
                </a:solidFill>
              </a:rPr>
              <a:t>Értesítések</a:t>
            </a:r>
            <a:endParaRPr lang="en-GB" sz="1600" b="1" dirty="0">
              <a:solidFill>
                <a:srgbClr val="39C4D2"/>
              </a:solidFill>
            </a:endParaRP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46D0C811-29B2-16EB-8186-52BECB2AFE98}"/>
              </a:ext>
            </a:extLst>
          </p:cNvPr>
          <p:cNvSpPr txBox="1"/>
          <p:nvPr/>
        </p:nvSpPr>
        <p:spPr>
          <a:xfrm>
            <a:off x="7754179" y="2225016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rgbClr val="92D050"/>
                </a:solidFill>
              </a:rPr>
              <a:t>Diagramok</a:t>
            </a:r>
            <a:endParaRPr lang="en-GB" sz="1600" b="1" dirty="0">
              <a:solidFill>
                <a:srgbClr val="92D050"/>
              </a:solidFill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91DA326E-D9E7-59F7-8349-2C278CC26D4C}"/>
              </a:ext>
            </a:extLst>
          </p:cNvPr>
          <p:cNvSpPr txBox="1"/>
          <p:nvPr/>
        </p:nvSpPr>
        <p:spPr>
          <a:xfrm>
            <a:off x="9573086" y="953778"/>
            <a:ext cx="154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B050"/>
                </a:solidFill>
              </a:rPr>
              <a:t>Jelentőlapok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56823006-5D56-08F9-D2B7-3BCC3C853ECC}"/>
              </a:ext>
            </a:extLst>
          </p:cNvPr>
          <p:cNvSpPr txBox="1"/>
          <p:nvPr/>
        </p:nvSpPr>
        <p:spPr>
          <a:xfrm>
            <a:off x="878447" y="2325089"/>
            <a:ext cx="6301010" cy="237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400" b="1" dirty="0">
                <a:solidFill>
                  <a:schemeClr val="accent2"/>
                </a:solidFill>
              </a:rPr>
              <a:t>Minden egy helyen az AIP portálon:</a:t>
            </a:r>
          </a:p>
          <a:p>
            <a:pPr marL="285750" indent="-2857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Több mint 10 000 adatszolgáltató</a:t>
            </a:r>
          </a:p>
          <a:p>
            <a:pPr marL="285750" indent="-2857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Termékpályákhoz kapcsolódó ár- és mennyiségi 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adatok </a:t>
            </a:r>
          </a:p>
          <a:p>
            <a:pPr marL="285750" indent="-2857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2000 gazdaság reprezentatív adatai</a:t>
            </a:r>
          </a:p>
          <a:p>
            <a:pPr marL="285750" indent="-2857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Dinamikus adatmegjelenítés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FD6071F-B55B-42AE-36F5-E240239CABEC}"/>
              </a:ext>
            </a:extLst>
          </p:cNvPr>
          <p:cNvSpPr txBox="1"/>
          <p:nvPr/>
        </p:nvSpPr>
        <p:spPr>
          <a:xfrm>
            <a:off x="7271847" y="3890716"/>
            <a:ext cx="20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Piaci Árinformációs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6D7863-B525-71EF-B7CA-65B1BEF2A059}"/>
              </a:ext>
            </a:extLst>
          </p:cNvPr>
          <p:cNvSpPr txBox="1"/>
          <p:nvPr/>
        </p:nvSpPr>
        <p:spPr>
          <a:xfrm>
            <a:off x="9611881" y="4492718"/>
            <a:ext cx="2040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</a:rPr>
              <a:t>Agrárstatisztikai Információs Rendszer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234270B-CA4F-0E3F-BDD4-400C8EF76707}"/>
              </a:ext>
            </a:extLst>
          </p:cNvPr>
          <p:cNvSpPr txBox="1"/>
          <p:nvPr/>
        </p:nvSpPr>
        <p:spPr>
          <a:xfrm>
            <a:off x="9361144" y="2528764"/>
            <a:ext cx="20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Tesztüzemi 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148635F-1570-8A96-B984-85A7C1B4E3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7550"/>
            <a:ext cx="5435866" cy="639787"/>
          </a:xfrm>
          <a:prstGeom prst="rect">
            <a:avLst/>
          </a:prstGeom>
          <a:noFill/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73BAD14-2758-EE8E-6911-29A256D5267C}"/>
              </a:ext>
            </a:extLst>
          </p:cNvPr>
          <p:cNvSpPr/>
          <p:nvPr/>
        </p:nvSpPr>
        <p:spPr>
          <a:xfrm rot="5400000">
            <a:off x="7427186" y="4715005"/>
            <a:ext cx="4075800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F9231A4-939A-F9D5-B73E-A58AC92CC960}"/>
              </a:ext>
            </a:extLst>
          </p:cNvPr>
          <p:cNvSpPr/>
          <p:nvPr/>
        </p:nvSpPr>
        <p:spPr>
          <a:xfrm rot="16200000" flipV="1">
            <a:off x="8808541" y="5811555"/>
            <a:ext cx="1876889" cy="216000"/>
          </a:xfrm>
          <a:prstGeom prst="rect">
            <a:avLst/>
          </a:prstGeom>
          <a:solidFill>
            <a:srgbClr val="88D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6FEAFFD-DB39-ADC8-BD32-960FB60DDB89}"/>
              </a:ext>
            </a:extLst>
          </p:cNvPr>
          <p:cNvSpPr/>
          <p:nvPr/>
        </p:nvSpPr>
        <p:spPr>
          <a:xfrm rot="5400000">
            <a:off x="8032615" y="5602240"/>
            <a:ext cx="2295522" cy="216000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4" name="Ábra 43">
            <a:extLst>
              <a:ext uri="{FF2B5EF4-FFF2-40B4-BE49-F238E27FC236}">
                <a16:creationId xmlns:a16="http://schemas.microsoft.com/office/drawing/2014/main" id="{2A45A5DD-FF0F-EC59-0593-389A25A382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82403" y="4955710"/>
            <a:ext cx="1332000" cy="1332000"/>
          </a:xfrm>
          <a:prstGeom prst="rect">
            <a:avLst/>
          </a:prstGeom>
        </p:spPr>
      </p:pic>
      <p:pic>
        <p:nvPicPr>
          <p:cNvPr id="48" name="Kép 47" descr="A képen Betűtípus, Grafika, képernyőkép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AE6AEEF-BA36-46AC-DC65-FC3B653837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79" y="5283402"/>
            <a:ext cx="3355609" cy="85367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864AA0A-911A-26ED-8D2E-D7077478E64D}"/>
              </a:ext>
            </a:extLst>
          </p:cNvPr>
          <p:cNvSpPr txBox="1"/>
          <p:nvPr/>
        </p:nvSpPr>
        <p:spPr>
          <a:xfrm>
            <a:off x="5883963" y="6289713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00749B"/>
                </a:solidFill>
              </a:rPr>
              <a:t>Infografikák</a:t>
            </a:r>
            <a:endParaRPr lang="en-GB" sz="1600" b="1" dirty="0">
              <a:solidFill>
                <a:srgbClr val="00749B"/>
              </a:solidFill>
            </a:endParaRPr>
          </a:p>
        </p:txBody>
      </p:sp>
      <p:pic>
        <p:nvPicPr>
          <p:cNvPr id="14" name="Kép 13" descr="A képen Grafika, Betűtípus, szimbólum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E8BEF9B-3EEE-5818-8F5D-8B48F19CCC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81" y="2012410"/>
            <a:ext cx="150631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733B8-84F5-6A65-FD02-7C788203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Ábra 9">
            <a:extLst>
              <a:ext uri="{FF2B5EF4-FFF2-40B4-BE49-F238E27FC236}">
                <a16:creationId xmlns:a16="http://schemas.microsoft.com/office/drawing/2014/main" id="{DFDB2F88-4DAD-0472-186F-B1F75E86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27891" y="1702398"/>
            <a:ext cx="2444098" cy="2160000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905F2C9F-9646-EA43-7242-47E655502FE3}"/>
              </a:ext>
            </a:extLst>
          </p:cNvPr>
          <p:cNvSpPr/>
          <p:nvPr/>
        </p:nvSpPr>
        <p:spPr>
          <a:xfrm flipV="1">
            <a:off x="0" y="1704266"/>
            <a:ext cx="708660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E10EF9BA-7268-3353-B5AB-B5072193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231880" cy="1325563"/>
          </a:xfrm>
        </p:spPr>
        <p:txBody>
          <a:bodyPr/>
          <a:lstStyle/>
          <a:p>
            <a:r>
              <a:rPr lang="hu-HU" dirty="0"/>
              <a:t>AIP fejlesztés 2025-ben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F72E16-A3B2-D6A5-20E2-52613C00D9C5}"/>
              </a:ext>
            </a:extLst>
          </p:cNvPr>
          <p:cNvSpPr txBox="1"/>
          <p:nvPr/>
        </p:nvSpPr>
        <p:spPr>
          <a:xfrm>
            <a:off x="3335931" y="1569413"/>
            <a:ext cx="7629516" cy="47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2"/>
                </a:solidFill>
              </a:rPr>
              <a:t>Fejlesztés időtartama: </a:t>
            </a:r>
            <a:br>
              <a:rPr lang="hu-HU" sz="2400" b="1" dirty="0">
                <a:solidFill>
                  <a:schemeClr val="accent2"/>
                </a:solidFill>
              </a:rPr>
            </a:br>
            <a:r>
              <a:rPr lang="hu-HU" sz="2400" b="1" dirty="0">
                <a:solidFill>
                  <a:schemeClr val="accent2"/>
                </a:solidFill>
              </a:rPr>
              <a:t>1 év (az igényfelméréstől a megvalósításig)</a:t>
            </a:r>
          </a:p>
          <a:p>
            <a:endParaRPr lang="hu-HU" b="1" dirty="0">
              <a:solidFill>
                <a:schemeClr val="accent2"/>
              </a:solidFill>
            </a:endParaRPr>
          </a:p>
          <a:p>
            <a:r>
              <a:rPr lang="hu-HU" b="1" dirty="0">
                <a:solidFill>
                  <a:schemeClr val="accent2"/>
                </a:solidFill>
              </a:rPr>
              <a:t>A fejlesztés területei:</a:t>
            </a:r>
          </a:p>
          <a:p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Agrár Információs Portál korszerűsítése, működésének optimalizálása</a:t>
            </a: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Agrárstatisztikai Információs Rendszer (ASIR) és Piaci Árinformációs Rendszer (PÁIR)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fukcióbővítése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halgazdálkodás adatainak (DCF) bemutatására szolgáló új diagramok implementálása</a:t>
            </a: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FSDN ágazati adatgyűjtéssel kapcsolatos diagramok megvalósítása</a:t>
            </a: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PÁIR által igényelt új diagramok elkészítése</a:t>
            </a:r>
          </a:p>
          <a:p>
            <a:pPr marL="342900" lvl="0" indent="-342900">
              <a:lnSpc>
                <a:spcPts val="24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ASIR által igényelt diagram megvalósítása (folyamatban)</a:t>
            </a:r>
            <a:endParaRPr lang="hu-HU" dirty="0"/>
          </a:p>
        </p:txBody>
      </p:sp>
      <p:sp>
        <p:nvSpPr>
          <p:cNvPr id="9" name="Ellipszis 4">
            <a:extLst>
              <a:ext uri="{FF2B5EF4-FFF2-40B4-BE49-F238E27FC236}">
                <a16:creationId xmlns:a16="http://schemas.microsoft.com/office/drawing/2014/main" id="{979A71CA-1782-E83D-B904-5291B69AC9F1}"/>
              </a:ext>
            </a:extLst>
          </p:cNvPr>
          <p:cNvSpPr txBox="1"/>
          <p:nvPr/>
        </p:nvSpPr>
        <p:spPr>
          <a:xfrm>
            <a:off x="627895" y="2081073"/>
            <a:ext cx="2444093" cy="14171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Az adatkeresés </a:t>
            </a:r>
            <a:br>
              <a:rPr lang="hu-HU" b="1" dirty="0"/>
            </a:br>
            <a:r>
              <a:rPr lang="hu-HU" b="1" dirty="0"/>
              <a:t>még egyszerűbb és áttekinthetőbb!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DD1F45A-0A88-B84B-C276-5B1B507C6D8E}"/>
              </a:ext>
            </a:extLst>
          </p:cNvPr>
          <p:cNvSpPr/>
          <p:nvPr/>
        </p:nvSpPr>
        <p:spPr>
          <a:xfrm rot="16200000" flipV="1">
            <a:off x="-81898" y="5932205"/>
            <a:ext cx="1635589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FA51A021-EF58-B92B-3556-C126C4589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27890" y="4124806"/>
            <a:ext cx="2444098" cy="2160000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57524F8D-F833-41DA-FAEE-F9F08F422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939" y="5107477"/>
            <a:ext cx="2094000" cy="360000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EA6E458A-0D58-DC80-51F3-46F2805D2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V="1">
            <a:off x="10013757" y="1912555"/>
            <a:ext cx="1725579" cy="1525000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4A56AE03-F810-72DE-A94B-4D48B93EA3D5}"/>
              </a:ext>
            </a:extLst>
          </p:cNvPr>
          <p:cNvSpPr/>
          <p:nvPr/>
        </p:nvSpPr>
        <p:spPr>
          <a:xfrm rot="10800000" flipV="1">
            <a:off x="10792992" y="3321845"/>
            <a:ext cx="1399007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B5FC5476-AF31-EF59-5BDF-AD4787914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10614231" y="3828954"/>
            <a:ext cx="1008492" cy="891266"/>
          </a:xfrm>
          <a:prstGeom prst="rect">
            <a:avLst/>
          </a:prstGeom>
        </p:spPr>
      </p:pic>
      <p:sp>
        <p:nvSpPr>
          <p:cNvPr id="29" name="Téglalap 28">
            <a:extLst>
              <a:ext uri="{FF2B5EF4-FFF2-40B4-BE49-F238E27FC236}">
                <a16:creationId xmlns:a16="http://schemas.microsoft.com/office/drawing/2014/main" id="{791F77E1-9F22-DF6E-2444-6C55586F1671}"/>
              </a:ext>
            </a:extLst>
          </p:cNvPr>
          <p:cNvSpPr/>
          <p:nvPr/>
        </p:nvSpPr>
        <p:spPr>
          <a:xfrm rot="10800000">
            <a:off x="11564109" y="3769496"/>
            <a:ext cx="6278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09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CD46-A629-4D4B-06D9-DA27B7D2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Ábra 19">
            <a:extLst>
              <a:ext uri="{FF2B5EF4-FFF2-40B4-BE49-F238E27FC236}">
                <a16:creationId xmlns:a16="http://schemas.microsoft.com/office/drawing/2014/main" id="{3D2BA2D1-30D3-681E-2CEE-22181685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27891" y="1702398"/>
            <a:ext cx="2444098" cy="2160000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8CB9867A-FE44-92F2-4D66-6169812A9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890" y="4124806"/>
            <a:ext cx="2444098" cy="2160000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0F61B4CA-E375-11C8-F4A4-FCE5E77E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AIP fejlesztési irányok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AA402B5-E05C-287E-79F9-D5B107A85798}"/>
              </a:ext>
            </a:extLst>
          </p:cNvPr>
          <p:cNvSpPr txBox="1"/>
          <p:nvPr/>
        </p:nvSpPr>
        <p:spPr>
          <a:xfrm>
            <a:off x="3230357" y="1704266"/>
            <a:ext cx="61874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8D36"/>
                </a:solidFill>
              </a:rPr>
              <a:t>Megvalósult tartalmi fejlesztések:</a:t>
            </a:r>
          </a:p>
          <a:p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ts val="2400"/>
              </a:lnSpc>
              <a:buClr>
                <a:srgbClr val="008D36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Új adatszolgáltatók (pl.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biopiacok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lnSpc>
                <a:spcPts val="2400"/>
              </a:lnSpc>
              <a:buClr>
                <a:srgbClr val="008D36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Újszerű adatmegjelenítések 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(pl. súlyozott árak, összehasonlítások)</a:t>
            </a:r>
          </a:p>
          <a:p>
            <a:pPr marL="285750" indent="-285750">
              <a:lnSpc>
                <a:spcPts val="2400"/>
              </a:lnSpc>
              <a:buClr>
                <a:srgbClr val="008D36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Még több adat (pl. EUROSTADT, KSH)</a:t>
            </a:r>
          </a:p>
          <a:p>
            <a:pPr marL="285750" indent="-285750">
              <a:lnSpc>
                <a:spcPts val="2400"/>
              </a:lnSpc>
              <a:buClr>
                <a:srgbClr val="008D36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Tartalombővítés (pl. publikációk)</a:t>
            </a:r>
          </a:p>
          <a:p>
            <a:pPr marL="285750" indent="-285750">
              <a:lnSpc>
                <a:spcPts val="2400"/>
              </a:lnSpc>
              <a:buClr>
                <a:srgbClr val="008D36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Felhasználóbarát fejlesztések 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infografikák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szöveges magyarázatok)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C2CB024-5B4C-894B-52CB-9037BDE3DEC9}"/>
              </a:ext>
            </a:extLst>
          </p:cNvPr>
          <p:cNvSpPr/>
          <p:nvPr/>
        </p:nvSpPr>
        <p:spPr>
          <a:xfrm flipV="1">
            <a:off x="0" y="1702398"/>
            <a:ext cx="708660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4">
            <a:extLst>
              <a:ext uri="{FF2B5EF4-FFF2-40B4-BE49-F238E27FC236}">
                <a16:creationId xmlns:a16="http://schemas.microsoft.com/office/drawing/2014/main" id="{F967BA60-8D7B-A497-8AC6-B0FFBCADFB82}"/>
              </a:ext>
            </a:extLst>
          </p:cNvPr>
          <p:cNvSpPr txBox="1"/>
          <p:nvPr/>
        </p:nvSpPr>
        <p:spPr>
          <a:xfrm>
            <a:off x="627889" y="2171515"/>
            <a:ext cx="2444099" cy="1282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700" b="1" dirty="0"/>
              <a:t>A fejlesztés az adatok bővítésére, korszerű megjelenítésére és a felhasználói élmény javítására irányult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75EC2BC1-104D-45EC-42B2-8F9490F5392A}"/>
              </a:ext>
            </a:extLst>
          </p:cNvPr>
          <p:cNvSpPr/>
          <p:nvPr/>
        </p:nvSpPr>
        <p:spPr>
          <a:xfrm rot="5400000" flipV="1">
            <a:off x="2485516" y="6271528"/>
            <a:ext cx="95694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2" name="Ábra 21">
            <a:extLst>
              <a:ext uri="{FF2B5EF4-FFF2-40B4-BE49-F238E27FC236}">
                <a16:creationId xmlns:a16="http://schemas.microsoft.com/office/drawing/2014/main" id="{DB418F4E-7621-BEF2-86DE-FE006A065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939" y="5107477"/>
            <a:ext cx="2094000" cy="360000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0EE69A5B-0BB8-8AF1-8D7D-664824F16C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V="1">
            <a:off x="9071183" y="1882108"/>
            <a:ext cx="2160002" cy="1908926"/>
          </a:xfrm>
          <a:prstGeom prst="rect">
            <a:avLst/>
          </a:prstGeom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DE588481-DDC2-9D37-81E4-E0711DBBC356}"/>
              </a:ext>
            </a:extLst>
          </p:cNvPr>
          <p:cNvSpPr/>
          <p:nvPr/>
        </p:nvSpPr>
        <p:spPr>
          <a:xfrm rot="10800000" flipV="1">
            <a:off x="10792992" y="3699727"/>
            <a:ext cx="1399007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Ábra 24">
            <a:extLst>
              <a:ext uri="{FF2B5EF4-FFF2-40B4-BE49-F238E27FC236}">
                <a16:creationId xmlns:a16="http://schemas.microsoft.com/office/drawing/2014/main" id="{8D08C462-9610-2881-2EBF-71C3459B8D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9439514" y="4247254"/>
            <a:ext cx="1689382" cy="1493010"/>
          </a:xfrm>
          <a:prstGeom prst="rect">
            <a:avLst/>
          </a:prstGeom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743E2E3D-EA02-360C-78CC-8D159A02D99F}"/>
              </a:ext>
            </a:extLst>
          </p:cNvPr>
          <p:cNvSpPr/>
          <p:nvPr/>
        </p:nvSpPr>
        <p:spPr>
          <a:xfrm rot="10800000">
            <a:off x="10792990" y="4148223"/>
            <a:ext cx="1399008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14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3F24A-23C3-3725-9F69-FB2B81732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C3BEBBA8-57CE-2745-E7A2-5CC29231B29A}"/>
              </a:ext>
            </a:extLst>
          </p:cNvPr>
          <p:cNvSpPr/>
          <p:nvPr/>
        </p:nvSpPr>
        <p:spPr>
          <a:xfrm rot="16200000" flipV="1">
            <a:off x="-81898" y="5932205"/>
            <a:ext cx="1635589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Ábra 13">
            <a:extLst>
              <a:ext uri="{FF2B5EF4-FFF2-40B4-BE49-F238E27FC236}">
                <a16:creationId xmlns:a16="http://schemas.microsoft.com/office/drawing/2014/main" id="{2B19618B-D167-A514-7295-04875347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27890" y="4124806"/>
            <a:ext cx="2444098" cy="2160000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444E3DC-EF63-8B2C-1115-46010230E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32" y="1864745"/>
            <a:ext cx="7250762" cy="32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Cél: releváns, naprakész, közérthető és szakmailag hiteles információk megjelenítése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180000" marR="0" lvl="0" indent="-1800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8D36"/>
              </a:buClr>
              <a:buSzTx/>
              <a:buFontTx/>
              <a:buChar char="•"/>
              <a:tabLst/>
            </a:pP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egfelelés az információtechnológiai (IT) biztonsági követelményeknek</a:t>
            </a:r>
          </a:p>
          <a:p>
            <a:pPr marL="180000" marR="0" lvl="0" indent="-1800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8D36"/>
              </a:buClr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Folyamatos felügyelet, rendszeres technológiai és forráskód-felülvizsgálat</a:t>
            </a:r>
          </a:p>
          <a:p>
            <a:pPr marL="180000" marR="0" lvl="0" indent="-1800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8D36"/>
              </a:buClr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Korszerűsítés során friss technológiák alkalmazása</a:t>
            </a:r>
          </a:p>
          <a:p>
            <a:pPr marL="180000" marR="0" lvl="0" indent="-18000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8D36"/>
              </a:buClr>
              <a:buSzTx/>
              <a:buFontTx/>
              <a:buChar char="•"/>
              <a:tabLst/>
            </a:pP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diagramfejlesztési idő jelentős csökkentése, növekvő komplexitás és jobb teljesítmény mellett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733DCE8F-F6AE-8293-900B-9D96D0F8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353800" cy="1325563"/>
          </a:xfrm>
        </p:spPr>
        <p:txBody>
          <a:bodyPr>
            <a:normAutofit/>
          </a:bodyPr>
          <a:lstStyle/>
          <a:p>
            <a:r>
              <a:rPr lang="hu-HU" dirty="0"/>
              <a:t>1. AIP korszerűsítése, működésének optimalizálása</a:t>
            </a:r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C630F8E8-2C0F-3820-F4DD-187F72A49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27891" y="1702398"/>
            <a:ext cx="2444098" cy="2160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E934C6F-4012-5FD2-2024-1DA6EA92118A}"/>
              </a:ext>
            </a:extLst>
          </p:cNvPr>
          <p:cNvSpPr/>
          <p:nvPr/>
        </p:nvSpPr>
        <p:spPr>
          <a:xfrm flipV="1">
            <a:off x="0" y="1704266"/>
            <a:ext cx="708660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4">
            <a:extLst>
              <a:ext uri="{FF2B5EF4-FFF2-40B4-BE49-F238E27FC236}">
                <a16:creationId xmlns:a16="http://schemas.microsoft.com/office/drawing/2014/main" id="{7FC6698F-CA33-671B-A3BD-56CA99FC8F34}"/>
              </a:ext>
            </a:extLst>
          </p:cNvPr>
          <p:cNvSpPr txBox="1"/>
          <p:nvPr/>
        </p:nvSpPr>
        <p:spPr>
          <a:xfrm>
            <a:off x="627888" y="1945665"/>
            <a:ext cx="2444099" cy="16988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600" b="1" dirty="0"/>
              <a:t>Az AIP a szakmai rendszerekben </a:t>
            </a:r>
            <a:br>
              <a:rPr lang="hu-HU" sz="1600" b="1" dirty="0"/>
            </a:br>
            <a:r>
              <a:rPr lang="hu-HU" sz="1600" b="1" dirty="0"/>
              <a:t>gyűjtött és feldolgozott adatok kiemelt </a:t>
            </a:r>
            <a:r>
              <a:rPr lang="hu-HU" sz="1600" b="1" dirty="0" err="1"/>
              <a:t>disszeminációs</a:t>
            </a:r>
            <a:r>
              <a:rPr lang="hu-HU" sz="1600" b="1" dirty="0"/>
              <a:t> felülete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56FC899A-056B-82DB-9E62-EA0C6DA95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939" y="5107477"/>
            <a:ext cx="2094000" cy="360000"/>
          </a:xfrm>
          <a:prstGeom prst="rect">
            <a:avLst/>
          </a:prstGeom>
        </p:spPr>
      </p:pic>
      <p:pic>
        <p:nvPicPr>
          <p:cNvPr id="24" name="Ábra 23">
            <a:extLst>
              <a:ext uri="{FF2B5EF4-FFF2-40B4-BE49-F238E27FC236}">
                <a16:creationId xmlns:a16="http://schemas.microsoft.com/office/drawing/2014/main" id="{C471B67F-D988-41F0-C1D2-756599A67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V="1">
            <a:off x="10013757" y="1912555"/>
            <a:ext cx="1725579" cy="1525000"/>
          </a:xfrm>
          <a:prstGeom prst="rect">
            <a:avLst/>
          </a:prstGeom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id="{4437DB44-7F20-CE56-C559-D88FCE977B00}"/>
              </a:ext>
            </a:extLst>
          </p:cNvPr>
          <p:cNvSpPr/>
          <p:nvPr/>
        </p:nvSpPr>
        <p:spPr>
          <a:xfrm rot="10800000" flipV="1">
            <a:off x="10792992" y="3321845"/>
            <a:ext cx="1399007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6608D2E8-8469-BC71-026D-92ADCFD3A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10614231" y="3828954"/>
            <a:ext cx="1008492" cy="891266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BC40999E-A4B3-F640-5CA1-10EC04A83338}"/>
              </a:ext>
            </a:extLst>
          </p:cNvPr>
          <p:cNvSpPr/>
          <p:nvPr/>
        </p:nvSpPr>
        <p:spPr>
          <a:xfrm rot="10800000">
            <a:off x="11564109" y="3769496"/>
            <a:ext cx="627889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6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1BDA9-8956-310A-0746-591409C87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7FB7DBED-D5EC-D7BF-94E3-714F24D9B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9" y="29858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E031E47-BAB8-3B26-1116-44ADC63B7B28}"/>
              </a:ext>
            </a:extLst>
          </p:cNvPr>
          <p:cNvSpPr txBox="1"/>
          <p:nvPr/>
        </p:nvSpPr>
        <p:spPr>
          <a:xfrm>
            <a:off x="3319770" y="1779196"/>
            <a:ext cx="6025843" cy="3978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22 új funkcióval bővítettük a statisztikai rendszereket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Clr>
                <a:srgbClr val="008D36"/>
              </a:buClr>
              <a:buFont typeface="Symbol" panose="05050102010706020507" pitchFamily="18" charset="2"/>
              <a:buChar char="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Az adatgyűjtésekhez használt kérdőívek adattartalmának automatizált ellenőrzése, </a:t>
            </a:r>
            <a:b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ami gyorsítja a megfelelő szabályrendszer kialakítását és kiértékelését</a:t>
            </a:r>
          </a:p>
          <a:p>
            <a:pPr marL="342900" lvl="0" indent="-342900">
              <a:lnSpc>
                <a:spcPct val="107000"/>
              </a:lnSpc>
              <a:buClr>
                <a:srgbClr val="008D36"/>
              </a:buClr>
              <a:buFont typeface="Symbol" panose="05050102010706020507" pitchFamily="18" charset="2"/>
              <a:buChar char="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Kérdőívek verziókezelésének továbbfejlesztése</a:t>
            </a:r>
          </a:p>
          <a:p>
            <a:pPr marL="342900" lvl="0" indent="-342900">
              <a:lnSpc>
                <a:spcPct val="107000"/>
              </a:lnSpc>
              <a:buClr>
                <a:srgbClr val="008D36"/>
              </a:buClr>
              <a:buFont typeface="Symbol" panose="05050102010706020507" pitchFamily="18" charset="2"/>
              <a:buChar char="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Excel export-, import funkciók továbbfejlesztése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008D36"/>
              </a:buClr>
              <a:buFont typeface="Symbol" panose="05050102010706020507" pitchFamily="18" charset="2"/>
              <a:buChar char="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Az adatokat szolgáltató- és felhasználó szervezeteknek automatizált adat fel-, és letöltést biztosító Webszolgáltatás interfész szolgáltatásainak optimalizálása, bővítése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B7075585-8D2E-163A-A3AE-89A2B633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353800" cy="1325563"/>
          </a:xfrm>
        </p:spPr>
        <p:txBody>
          <a:bodyPr>
            <a:normAutofit/>
          </a:bodyPr>
          <a:lstStyle/>
          <a:p>
            <a:r>
              <a:rPr lang="hu-HU" dirty="0"/>
              <a:t>2. </a:t>
            </a:r>
            <a:r>
              <a:rPr lang="hu-HU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 ASIR és a PÁIR funkcióbővítése</a:t>
            </a:r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944166B-6C1E-BDB0-00B9-DECC605FFA76}"/>
              </a:ext>
            </a:extLst>
          </p:cNvPr>
          <p:cNvSpPr/>
          <p:nvPr/>
        </p:nvSpPr>
        <p:spPr>
          <a:xfrm rot="16200000" flipV="1">
            <a:off x="-81898" y="5932205"/>
            <a:ext cx="1635589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Ábra 15">
            <a:extLst>
              <a:ext uri="{FF2B5EF4-FFF2-40B4-BE49-F238E27FC236}">
                <a16:creationId xmlns:a16="http://schemas.microsoft.com/office/drawing/2014/main" id="{82CD5B10-D6BA-7F59-BBF6-631FC9922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627890" y="4124806"/>
            <a:ext cx="2444098" cy="2160000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E39D5F6E-4B40-E71D-D4EC-8F4B18913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27891" y="1702398"/>
            <a:ext cx="2444098" cy="2160000"/>
          </a:xfrm>
          <a:prstGeom prst="rect">
            <a:avLst/>
          </a:prstGeom>
        </p:spPr>
      </p:pic>
      <p:sp>
        <p:nvSpPr>
          <p:cNvPr id="18" name="Téglalap 17">
            <a:extLst>
              <a:ext uri="{FF2B5EF4-FFF2-40B4-BE49-F238E27FC236}">
                <a16:creationId xmlns:a16="http://schemas.microsoft.com/office/drawing/2014/main" id="{9F012467-5F5B-8C1D-72F0-6F904993EAAF}"/>
              </a:ext>
            </a:extLst>
          </p:cNvPr>
          <p:cNvSpPr/>
          <p:nvPr/>
        </p:nvSpPr>
        <p:spPr>
          <a:xfrm flipV="1">
            <a:off x="0" y="1704266"/>
            <a:ext cx="708660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4">
            <a:extLst>
              <a:ext uri="{FF2B5EF4-FFF2-40B4-BE49-F238E27FC236}">
                <a16:creationId xmlns:a16="http://schemas.microsoft.com/office/drawing/2014/main" id="{D79EC0D9-0412-6ED5-65F8-151D2ECE9C1E}"/>
              </a:ext>
            </a:extLst>
          </p:cNvPr>
          <p:cNvSpPr txBox="1"/>
          <p:nvPr/>
        </p:nvSpPr>
        <p:spPr>
          <a:xfrm>
            <a:off x="627890" y="1890119"/>
            <a:ext cx="2435990" cy="16988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700" b="1" dirty="0"/>
              <a:t>Új funkciók szolgálják a hatékony  felhasználást</a:t>
            </a:r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BC232F9A-31D8-1857-B3D7-896D53797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939" y="5107477"/>
            <a:ext cx="2094000" cy="360000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8CBC983E-02BA-E832-BDEA-726140A9E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9638691" y="1714201"/>
            <a:ext cx="1750370" cy="1546910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9AD6446F-986D-5BD1-A4E0-C3AF5FFAE4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9638691" y="3432923"/>
            <a:ext cx="1750370" cy="1546910"/>
          </a:xfrm>
          <a:prstGeom prst="rect">
            <a:avLst/>
          </a:prstGeom>
        </p:spPr>
      </p:pic>
      <p:pic>
        <p:nvPicPr>
          <p:cNvPr id="36" name="Kép 3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EDDF5A6-ABCA-F1FB-5DE2-201E8E05AF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6" y="3831284"/>
            <a:ext cx="1299250" cy="411392"/>
          </a:xfrm>
          <a:prstGeom prst="rect">
            <a:avLst/>
          </a:prstGeom>
        </p:spPr>
      </p:pic>
      <p:pic>
        <p:nvPicPr>
          <p:cNvPr id="37" name="Kép 36" descr="A képen szöveg, clipart, vektorgrafika látható&#10;&#10;Automatikusan generált leírás">
            <a:extLst>
              <a:ext uri="{FF2B5EF4-FFF2-40B4-BE49-F238E27FC236}">
                <a16:creationId xmlns:a16="http://schemas.microsoft.com/office/drawing/2014/main" id="{931FF4E8-EEC5-480A-2946-BAFD1F557A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25" y="2110667"/>
            <a:ext cx="1189858" cy="424614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D2AFD784-A76E-3A44-A95B-7C0B54C5E247}"/>
              </a:ext>
            </a:extLst>
          </p:cNvPr>
          <p:cNvSpPr txBox="1"/>
          <p:nvPr/>
        </p:nvSpPr>
        <p:spPr>
          <a:xfrm>
            <a:off x="9672943" y="4308608"/>
            <a:ext cx="171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Piaci Árinformációs Rendszer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7F7AD8E-6F92-A1BD-947E-163153FBE7BF}"/>
              </a:ext>
            </a:extLst>
          </p:cNvPr>
          <p:cNvSpPr txBox="1"/>
          <p:nvPr/>
        </p:nvSpPr>
        <p:spPr>
          <a:xfrm>
            <a:off x="9638897" y="2586683"/>
            <a:ext cx="17373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</a:rPr>
              <a:t>Agrárstatisztikai Információs Rendszer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E3AAA522-B83F-DF69-49C1-DAFC37AAA285}"/>
              </a:ext>
            </a:extLst>
          </p:cNvPr>
          <p:cNvSpPr/>
          <p:nvPr/>
        </p:nvSpPr>
        <p:spPr>
          <a:xfrm rot="10800000" flipV="1">
            <a:off x="10667224" y="3077165"/>
            <a:ext cx="1524775" cy="183946"/>
          </a:xfrm>
          <a:prstGeom prst="rect">
            <a:avLst/>
          </a:prstGeom>
          <a:solidFill>
            <a:srgbClr val="88D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3A806A69-D0E1-B4FD-AD3D-F9B7CAB161C8}"/>
              </a:ext>
            </a:extLst>
          </p:cNvPr>
          <p:cNvSpPr/>
          <p:nvPr/>
        </p:nvSpPr>
        <p:spPr>
          <a:xfrm>
            <a:off x="11299393" y="3432923"/>
            <a:ext cx="892607" cy="183946"/>
          </a:xfrm>
          <a:prstGeom prst="rect">
            <a:avLst/>
          </a:prstGeom>
          <a:solidFill>
            <a:srgbClr val="39C4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81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7D0D-2BA1-D62F-51CB-D0C9EF52B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id="{03D9B005-F158-C374-FAB9-E05F42CF4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V="1">
            <a:off x="9071183" y="1882108"/>
            <a:ext cx="2160002" cy="190892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6648989-A796-9162-E723-469E8847DB62}"/>
              </a:ext>
            </a:extLst>
          </p:cNvPr>
          <p:cNvSpPr/>
          <p:nvPr/>
        </p:nvSpPr>
        <p:spPr>
          <a:xfrm rot="10800000" flipV="1">
            <a:off x="10792992" y="3699727"/>
            <a:ext cx="1399007" cy="216000"/>
          </a:xfrm>
          <a:prstGeom prst="rect">
            <a:avLst/>
          </a:prstGeom>
          <a:solidFill>
            <a:srgbClr val="007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F39D03C6-012B-4A44-9852-089A106F6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439514" y="4247254"/>
            <a:ext cx="1689382" cy="149301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715907FE-59F8-C2D6-6EBF-879661F37591}"/>
              </a:ext>
            </a:extLst>
          </p:cNvPr>
          <p:cNvSpPr/>
          <p:nvPr/>
        </p:nvSpPr>
        <p:spPr>
          <a:xfrm rot="10800000">
            <a:off x="10792990" y="4148223"/>
            <a:ext cx="1399008" cy="216000"/>
          </a:xfrm>
          <a:prstGeom prst="rect">
            <a:avLst/>
          </a:prstGeom>
          <a:solidFill>
            <a:srgbClr val="29A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72307E7-83EA-5078-0AC7-DA6C3A58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9"/>
            <a:ext cx="11003280" cy="1325563"/>
          </a:xfrm>
        </p:spPr>
        <p:txBody>
          <a:bodyPr/>
          <a:lstStyle/>
          <a:p>
            <a:r>
              <a:rPr lang="hu-HU" dirty="0"/>
              <a:t>3. Halgazdálkodási adatgyűjtések megjelenítése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23072C-DB1B-57DB-09C6-6CD018B28DC1}"/>
              </a:ext>
            </a:extLst>
          </p:cNvPr>
          <p:cNvSpPr txBox="1"/>
          <p:nvPr/>
        </p:nvSpPr>
        <p:spPr>
          <a:xfrm>
            <a:off x="2143125" y="1476256"/>
            <a:ext cx="739675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b="1" dirty="0">
                <a:solidFill>
                  <a:schemeClr val="accent2"/>
                </a:solidFill>
              </a:rPr>
              <a:t>Cél: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Átláthatóbb bemutatása a hazai haláraknak – 5 adatkörben 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Az árakat befolyásoló fő piaci tényezők megjelenítése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Gyorsabb és megalapozottabb döntéshozatal támogatása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hu-HU" b="1" dirty="0">
                <a:solidFill>
                  <a:schemeClr val="accent2"/>
                </a:solidFill>
              </a:rPr>
              <a:t>Új grafikonok és lekérdezések – 1 adat, többféle megjelenítés </a:t>
            </a:r>
            <a:br>
              <a:rPr lang="hu-HU" b="1" dirty="0">
                <a:solidFill>
                  <a:schemeClr val="accent2"/>
                </a:solidFill>
              </a:rPr>
            </a:br>
            <a:r>
              <a:rPr lang="hu-HU" b="1" dirty="0">
                <a:solidFill>
                  <a:schemeClr val="accent2"/>
                </a:solidFill>
              </a:rPr>
              <a:t>(17 diagram, 29 megjelenítési mód)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Fogyasztói és termelői árak könnyebb </a:t>
            </a:r>
            <a:r>
              <a:rPr lang="hu-H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nyomonkövetése</a:t>
            </a:r>
            <a:endParaRPr lang="hu-H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Külkereskedelmi és nemzetközi termelési adatok elérhetősége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halpiac működésének átláthatóbb képe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Halgazdálkodással kapcsolatos szakmai cikkek</a:t>
            </a:r>
          </a:p>
          <a:p>
            <a:pPr marL="180000" indent="-180000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hu-HU" b="1" dirty="0">
                <a:solidFill>
                  <a:schemeClr val="accent2"/>
                </a:solidFill>
              </a:rPr>
              <a:t>Kinek hasznos?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700" b="1" dirty="0">
                <a:solidFill>
                  <a:schemeClr val="accent2"/>
                </a:solidFill>
              </a:rPr>
              <a:t>Szakigazgatás:</a:t>
            </a:r>
            <a:r>
              <a:rPr lang="hu-HU" sz="1700" dirty="0">
                <a:solidFill>
                  <a:schemeClr val="accent2"/>
                </a:solidFill>
              </a:rPr>
              <a:t>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pontosabb helyzetkép, döntéstámogatás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700" b="1" dirty="0">
                <a:solidFill>
                  <a:schemeClr val="accent2"/>
                </a:solidFill>
              </a:rPr>
              <a:t>Termelők:</a:t>
            </a:r>
            <a:r>
              <a:rPr lang="hu-HU" sz="1700" dirty="0">
                <a:solidFill>
                  <a:schemeClr val="accent2"/>
                </a:solidFill>
              </a:rPr>
              <a:t>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naprakész piaci trendek</a:t>
            </a:r>
          </a:p>
          <a:p>
            <a: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700" b="1" dirty="0">
                <a:solidFill>
                  <a:schemeClr val="accent2"/>
                </a:solidFill>
              </a:rPr>
              <a:t>Kutatók:</a:t>
            </a:r>
            <a:r>
              <a:rPr lang="hu-HU" sz="1700" dirty="0">
                <a:solidFill>
                  <a:schemeClr val="accent2"/>
                </a:solidFill>
              </a:rPr>
              <a:t> </a:t>
            </a:r>
            <a:r>
              <a:rPr lang="hu-H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gazdagabb adattár az elemzésekhez és szakpolitikai javaslatokhoz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8C244EAD-20A8-28E9-C2EB-5525E4E85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" y="1476256"/>
            <a:ext cx="476250" cy="476250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B720659E-6144-D644-F3B7-95C67B40C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500" y="2184053"/>
            <a:ext cx="476250" cy="476250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0B815B88-D7D7-E137-E326-640A9FB2CB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500" y="2891850"/>
            <a:ext cx="476250" cy="476250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9005F367-8ACD-3400-ED02-DD4593849F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500" y="3599647"/>
            <a:ext cx="476250" cy="476250"/>
          </a:xfrm>
          <a:prstGeom prst="rect">
            <a:avLst/>
          </a:prstGeom>
        </p:spPr>
      </p:pic>
      <p:pic>
        <p:nvPicPr>
          <p:cNvPr id="14" name="Ábra 13">
            <a:extLst>
              <a:ext uri="{FF2B5EF4-FFF2-40B4-BE49-F238E27FC236}">
                <a16:creationId xmlns:a16="http://schemas.microsoft.com/office/drawing/2014/main" id="{86D17496-D3DB-63EF-FA22-ABC190CC3A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09675" y="5015241"/>
            <a:ext cx="476250" cy="476250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CCE91A00-3CDC-CB24-6909-A19EF3010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09675" y="4307444"/>
            <a:ext cx="476250" cy="476250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F4DCC495-3AAB-1C69-51D9-D891378E93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62050" y="3599647"/>
            <a:ext cx="476250" cy="476250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C5F33CC6-8ABE-F392-2840-8D8FB3D9F35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09675" y="2891850"/>
            <a:ext cx="476250" cy="476250"/>
          </a:xfrm>
          <a:prstGeom prst="rect">
            <a:avLst/>
          </a:prstGeom>
        </p:spPr>
      </p:pic>
      <p:pic>
        <p:nvPicPr>
          <p:cNvPr id="22" name="Ábra 21">
            <a:extLst>
              <a:ext uri="{FF2B5EF4-FFF2-40B4-BE49-F238E27FC236}">
                <a16:creationId xmlns:a16="http://schemas.microsoft.com/office/drawing/2014/main" id="{DAECFEE8-D21D-162C-7331-CE79B1B3FD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209675" y="2184053"/>
            <a:ext cx="476250" cy="476250"/>
          </a:xfrm>
          <a:prstGeom prst="rect">
            <a:avLst/>
          </a:prstGeom>
        </p:spPr>
      </p:pic>
      <p:pic>
        <p:nvPicPr>
          <p:cNvPr id="24" name="Ábra 23">
            <a:extLst>
              <a:ext uri="{FF2B5EF4-FFF2-40B4-BE49-F238E27FC236}">
                <a16:creationId xmlns:a16="http://schemas.microsoft.com/office/drawing/2014/main" id="{FE67198C-3594-89E7-5878-E17AD9639E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09675" y="1476256"/>
            <a:ext cx="476250" cy="476250"/>
          </a:xfrm>
          <a:prstGeom prst="rect">
            <a:avLst/>
          </a:prstGeom>
        </p:spPr>
      </p:pic>
      <p:pic>
        <p:nvPicPr>
          <p:cNvPr id="26" name="Ábra 25">
            <a:extLst>
              <a:ext uri="{FF2B5EF4-FFF2-40B4-BE49-F238E27FC236}">
                <a16:creationId xmlns:a16="http://schemas.microsoft.com/office/drawing/2014/main" id="{8E708C58-631A-DB13-2C20-C64AA41C783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1500" y="4307444"/>
            <a:ext cx="476250" cy="476250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6ADEEF9D-E83F-4173-AFE4-5FC534536CC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71500" y="5015241"/>
            <a:ext cx="476250" cy="476250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5483E415-8B8D-8A39-5E43-3802271BEB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71500" y="5723037"/>
            <a:ext cx="476250" cy="476250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840E3243-CF3C-F1D6-77DC-4512A6025AD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209675" y="5723037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62F6-C0D5-C7F7-C896-E5FE38FF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7CE1C33-837E-001E-73CC-64BEFC11DBD2}"/>
              </a:ext>
            </a:extLst>
          </p:cNvPr>
          <p:cNvSpPr/>
          <p:nvPr/>
        </p:nvSpPr>
        <p:spPr>
          <a:xfrm rot="10800000" flipV="1">
            <a:off x="0" y="2984499"/>
            <a:ext cx="2128475" cy="216000"/>
          </a:xfrm>
          <a:prstGeom prst="rect">
            <a:avLst/>
          </a:prstGeom>
          <a:solidFill>
            <a:srgbClr val="51A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A0A9FF89-01BB-4CDB-9408-CA9FE2FB04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27558" y="2984499"/>
            <a:ext cx="2074565" cy="207456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2A82FE3-C33F-C58B-CEA1-1D87CDCBD8DB}"/>
              </a:ext>
            </a:extLst>
          </p:cNvPr>
          <p:cNvSpPr/>
          <p:nvPr/>
        </p:nvSpPr>
        <p:spPr>
          <a:xfrm rot="16200000" flipV="1">
            <a:off x="7645508" y="5314605"/>
            <a:ext cx="2870789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6D932681-4173-C0D8-C622-323FE2D92AE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 flipV="1">
            <a:off x="8972901" y="2534991"/>
            <a:ext cx="2052000" cy="2052000"/>
          </a:xfrm>
          <a:prstGeom prst="rect">
            <a:avLst/>
          </a:prstGeom>
        </p:spPr>
      </p:pic>
      <p:sp>
        <p:nvSpPr>
          <p:cNvPr id="7" name="Cím 3">
            <a:extLst>
              <a:ext uri="{FF2B5EF4-FFF2-40B4-BE49-F238E27FC236}">
                <a16:creationId xmlns:a16="http://schemas.microsoft.com/office/drawing/2014/main" id="{346300B1-F997-92BF-EAD9-62F5D970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16"/>
            <a:ext cx="10847832" cy="1325562"/>
          </a:xfrm>
        </p:spPr>
        <p:txBody>
          <a:bodyPr/>
          <a:lstStyle/>
          <a:p>
            <a:r>
              <a:rPr lang="hu-HU" dirty="0"/>
              <a:t>3. Halgazdálkodási adatgyűjtések megjelenítése:</a:t>
            </a:r>
            <a:br>
              <a:rPr lang="hu-HU" dirty="0"/>
            </a:br>
            <a:r>
              <a:rPr lang="hu-HU" dirty="0" err="1"/>
              <a:t>infografikák</a:t>
            </a:r>
            <a:r>
              <a:rPr lang="hu-HU" dirty="0"/>
              <a:t>, magyarázó szövegek</a:t>
            </a:r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8FF2C6D1-3D8B-8960-7CDD-75C39D15F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3875" y="3314481"/>
            <a:ext cx="1440000" cy="1440000"/>
          </a:xfrm>
          <a:prstGeom prst="rect">
            <a:avLst/>
          </a:prstGeom>
        </p:spPr>
      </p:pic>
      <p:sp>
        <p:nvSpPr>
          <p:cNvPr id="14" name="Ellipszis 4">
            <a:extLst>
              <a:ext uri="{FF2B5EF4-FFF2-40B4-BE49-F238E27FC236}">
                <a16:creationId xmlns:a16="http://schemas.microsoft.com/office/drawing/2014/main" id="{930FF193-45D1-A1AA-4A07-37B1EE6C0C34}"/>
              </a:ext>
            </a:extLst>
          </p:cNvPr>
          <p:cNvSpPr txBox="1"/>
          <p:nvPr/>
        </p:nvSpPr>
        <p:spPr>
          <a:xfrm>
            <a:off x="8865602" y="2724490"/>
            <a:ext cx="2266598" cy="16730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b="1" dirty="0"/>
              <a:t>Adatok ábrázolásának többféle lehetősége</a:t>
            </a:r>
            <a:endParaRPr lang="hu-HU" b="1" kern="1200" dirty="0"/>
          </a:p>
        </p:txBody>
      </p: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5079E367-E9C0-F8F9-B03D-7A274A0F9348}"/>
              </a:ext>
            </a:extLst>
          </p:cNvPr>
          <p:cNvGrpSpPr>
            <a:grpSpLocks noChangeAspect="1"/>
          </p:cNvGrpSpPr>
          <p:nvPr/>
        </p:nvGrpSpPr>
        <p:grpSpPr>
          <a:xfrm>
            <a:off x="3534119" y="1817546"/>
            <a:ext cx="5123763" cy="6084000"/>
            <a:chOff x="3657081" y="2020746"/>
            <a:chExt cx="4638675" cy="5505450"/>
          </a:xfrm>
        </p:grpSpPr>
        <p:pic>
          <p:nvPicPr>
            <p:cNvPr id="25" name="Ábra 24">
              <a:extLst>
                <a:ext uri="{FF2B5EF4-FFF2-40B4-BE49-F238E27FC236}">
                  <a16:creationId xmlns:a16="http://schemas.microsoft.com/office/drawing/2014/main" id="{85C99143-602E-1829-3D69-E9B773E73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57081" y="2020746"/>
              <a:ext cx="4638675" cy="5505450"/>
            </a:xfrm>
            <a:prstGeom prst="rect">
              <a:avLst/>
            </a:prstGeom>
          </p:spPr>
        </p:pic>
        <p:pic>
          <p:nvPicPr>
            <p:cNvPr id="15" name="Kép 14" descr="A képen szöveg, képernyőkép, Weblap, szoftver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C44EB189-DD33-819F-474D-867262FF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9710" y="2238645"/>
              <a:ext cx="4213417" cy="304814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01296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AKI_szins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632A"/>
      </a:accent1>
      <a:accent2>
        <a:srgbClr val="008D36"/>
      </a:accent2>
      <a:accent3>
        <a:srgbClr val="B7CD00"/>
      </a:accent3>
      <a:accent4>
        <a:srgbClr val="179BCC"/>
      </a:accent4>
      <a:accent5>
        <a:srgbClr val="00749B"/>
      </a:accent5>
      <a:accent6>
        <a:srgbClr val="073D4E"/>
      </a:accent6>
      <a:hlink>
        <a:srgbClr val="008D36"/>
      </a:hlink>
      <a:folHlink>
        <a:srgbClr val="179BCC"/>
      </a:folHlink>
    </a:clrScheme>
    <a:fontScheme name="AKI_sablon_karak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rárközgazdasági Intézet PPT sablon 2022.potx" id="{77DD8FCB-A617-45B4-A2FE-494557C84D1F}" vid="{92BF5713-AE58-4FCC-A635-A8CF42C1EF9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D48DC618E201B4B8B9B632EE8893A41" ma:contentTypeVersion="16" ma:contentTypeDescription="Új dokumentum létrehozása." ma:contentTypeScope="" ma:versionID="c0f41d6ab4a62e04d9f1f29f122dee7c">
  <xsd:schema xmlns:xsd="http://www.w3.org/2001/XMLSchema" xmlns:xs="http://www.w3.org/2001/XMLSchema" xmlns:p="http://schemas.microsoft.com/office/2006/metadata/properties" xmlns:ns2="8aa55825-9202-4c51-90fe-1bec1e50f6b8" xmlns:ns3="9c1fc0f4-fc68-4dc5-8885-82449d917be6" targetNamespace="http://schemas.microsoft.com/office/2006/metadata/properties" ma:root="true" ma:fieldsID="22bee3835c10a3e8f8064f8e91760ccf" ns2:_="" ns3:_="">
    <xsd:import namespace="8aa55825-9202-4c51-90fe-1bec1e50f6b8"/>
    <xsd:import namespace="9c1fc0f4-fc68-4dc5-8885-82449d917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55825-9202-4c51-90fe-1bec1e50f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282132da-ec19-49ba-9c0e-67b6436eed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fc0f4-fc68-4dc5-8885-82449d917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a23cc-668f-4284-b1c6-45a8cf902575}" ma:internalName="TaxCatchAll" ma:showField="CatchAllData" ma:web="9c1fc0f4-fc68-4dc5-8885-82449d917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a55825-9202-4c51-90fe-1bec1e50f6b8">
      <Terms xmlns="http://schemas.microsoft.com/office/infopath/2007/PartnerControls"/>
    </lcf76f155ced4ddcb4097134ff3c332f>
    <TaxCatchAll xmlns="9c1fc0f4-fc68-4dc5-8885-82449d917be6" xsi:nil="true"/>
  </documentManagement>
</p:properties>
</file>

<file path=customXml/itemProps1.xml><?xml version="1.0" encoding="utf-8"?>
<ds:datastoreItem xmlns:ds="http://schemas.openxmlformats.org/officeDocument/2006/customXml" ds:itemID="{7A27E8FF-6443-4451-A84C-93DF3F506CC4}">
  <ds:schemaRefs>
    <ds:schemaRef ds:uri="8aa55825-9202-4c51-90fe-1bec1e50f6b8"/>
    <ds:schemaRef ds:uri="9c1fc0f4-fc68-4dc5-8885-82449d917b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9AA4F5-EB39-4C06-AC92-901630465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1A741-8EB3-431E-8A97-40216DEBB18F}">
  <ds:schemaRefs>
    <ds:schemaRef ds:uri="8aa55825-9202-4c51-90fe-1bec1e50f6b8"/>
    <ds:schemaRef ds:uri="9c1fc0f4-fc68-4dc5-8885-82449d917b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AKI_PPT_sablon_HU</Template>
  <TotalTime>2601</TotalTime>
  <Words>1111</Words>
  <Application>Microsoft Office PowerPoint</Application>
  <PresentationFormat>Szélesvásznú</PresentationFormat>
  <Paragraphs>167</Paragraphs>
  <Slides>28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Aptos</vt:lpstr>
      <vt:lpstr>Arial</vt:lpstr>
      <vt:lpstr>Symbol</vt:lpstr>
      <vt:lpstr>Times New Roman</vt:lpstr>
      <vt:lpstr>Office-téma</vt:lpstr>
      <vt:lpstr>PowerPoint-bemutató</vt:lpstr>
      <vt:lpstr>PowerPoint-bemutató</vt:lpstr>
      <vt:lpstr>Információs rendszereink</vt:lpstr>
      <vt:lpstr>AIP fejlesztés 2025-ben</vt:lpstr>
      <vt:lpstr>AIP fejlesztési irányok</vt:lpstr>
      <vt:lpstr>1. AIP korszerűsítése, működésének optimalizálása</vt:lpstr>
      <vt:lpstr>2. Az ASIR és a PÁIR funkcióbővítése</vt:lpstr>
      <vt:lpstr>3. Halgazdálkodási adatgyűjtések megjelenítése</vt:lpstr>
      <vt:lpstr>3. Halgazdálkodási adatgyűjtések megjelenítése: infografikák, magyarázó szövegek</vt:lpstr>
      <vt:lpstr>3. Halgazdálkodási adatgyűjtések megjelenítése</vt:lpstr>
      <vt:lpstr>3. Halgazdálkodási adatgyűjtések megjelenítése</vt:lpstr>
      <vt:lpstr>3. Halgazdálkodási adatgyűjtések megjelenítése</vt:lpstr>
      <vt:lpstr>3. Halgazdálkodási adatgyűjtések megjelenítése</vt:lpstr>
      <vt:lpstr>3. Halgazdálkodási adatgyűjtések megjelenítése</vt:lpstr>
      <vt:lpstr>4. FSDN ágazati adatgyűjtés bővítése </vt:lpstr>
      <vt:lpstr>4. FSDN ágazati adatgyűjtés bővítése </vt:lpstr>
      <vt:lpstr>4. FSDN ágazati adatgyűjtés bővítése </vt:lpstr>
      <vt:lpstr>4. FSDN ágazati adatgyűjtés bővítése </vt:lpstr>
      <vt:lpstr>4. FSDN ágazati adatgyűjtés bővítése </vt:lpstr>
      <vt:lpstr>5. PÁIR – biotermékek piaci árainak megfigyelése</vt:lpstr>
      <vt:lpstr>5. PÁIR – biotermék árgyűjtés</vt:lpstr>
      <vt:lpstr>5. PÁIR – zöldségfélék és gyümölcsök leggyakoribb piaci ára</vt:lpstr>
      <vt:lpstr>5. PÁIR – zöldségfélék leggyakoribb piaci ára</vt:lpstr>
      <vt:lpstr>5. PÁIR – zöldségfélék leggyakoribb piaci ára</vt:lpstr>
      <vt:lpstr>5. PÁIR – gyümölcsfélék leggyakoribb piaci ára</vt:lpstr>
      <vt:lpstr>6. ASIR – takarmánygyártási diagram fejlesztése (folyamatban)</vt:lpstr>
      <vt:lpstr>Folyamatos fejlesztés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Vrana Attila</dc:creator>
  <cp:lastModifiedBy>Dr. Temesváry Kriszta</cp:lastModifiedBy>
  <cp:revision>12</cp:revision>
  <dcterms:created xsi:type="dcterms:W3CDTF">2024-01-18T14:38:49Z</dcterms:created>
  <dcterms:modified xsi:type="dcterms:W3CDTF">2026-02-04T10:47:16Z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0x010100542A2AB40F2D234AB125CFD301AEDD19</vt:lpwstr>
  </property>
  <property fmtid="{D5CDD505-2E9C-101B-9397-08002B2CF9AE}" pid="3" name="MediaServiceImageTags">
    <vt:lpwstr/>
  </property>
</Properties>
</file>